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6" r:id="rId5"/>
    <p:sldMasterId id="2147483662" r:id="rId6"/>
    <p:sldMasterId id="2147483668" r:id="rId7"/>
  </p:sldMasterIdLst>
  <p:handoutMasterIdLst>
    <p:handoutMasterId r:id="rId39"/>
  </p:handoutMasterIdLst>
  <p:sldIdLst>
    <p:sldId id="256" r:id="rId8"/>
    <p:sldId id="266" r:id="rId9"/>
    <p:sldId id="267" r:id="rId10"/>
    <p:sldId id="268" r:id="rId11"/>
    <p:sldId id="269" r:id="rId12"/>
    <p:sldId id="295" r:id="rId13"/>
    <p:sldId id="298" r:id="rId14"/>
    <p:sldId id="300" r:id="rId15"/>
    <p:sldId id="270" r:id="rId16"/>
    <p:sldId id="272" r:id="rId17"/>
    <p:sldId id="291" r:id="rId18"/>
    <p:sldId id="302" r:id="rId19"/>
    <p:sldId id="273" r:id="rId20"/>
    <p:sldId id="271" r:id="rId21"/>
    <p:sldId id="274" r:id="rId22"/>
    <p:sldId id="275" r:id="rId23"/>
    <p:sldId id="277" r:id="rId24"/>
    <p:sldId id="276" r:id="rId25"/>
    <p:sldId id="278" r:id="rId26"/>
    <p:sldId id="279" r:id="rId27"/>
    <p:sldId id="280" r:id="rId28"/>
    <p:sldId id="281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63" r:id="rId37"/>
    <p:sldId id="293" r:id="rId3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32" y="4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764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economist.com/big-mac-index" TargetMode="Externa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ourworldindata.org/grapher/historys-hockey-stick-worldwide-historical-gross-domestic-product-percapita-1990?country=GBR~JPN~ITA~IND~CHN~NOR" TargetMode="Externa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svg"/><Relationship Id="rId1" Type="http://schemas.openxmlformats.org/officeDocument/2006/relationships/image" Target="../media/image20.png"/><Relationship Id="rId4" Type="http://schemas.openxmlformats.org/officeDocument/2006/relationships/image" Target="../media/image2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0.png"/><Relationship Id="rId4" Type="http://schemas.openxmlformats.org/officeDocument/2006/relationships/image" Target="../media/image31.sv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economist.com/big-mac-index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ourworldindata.org/grapher/historys-hockey-stick-worldwide-historical-gross-domestic-product-percapita-1990?country=GBR~JPN~ITA~IND~CHN~NOR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svg"/><Relationship Id="rId1" Type="http://schemas.openxmlformats.org/officeDocument/2006/relationships/image" Target="../media/image20.png"/><Relationship Id="rId4" Type="http://schemas.openxmlformats.org/officeDocument/2006/relationships/image" Target="../media/image2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0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96365C-A322-4E58-A354-5ED7F26488BA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7E26E0EA-4D3F-437E-9512-345B7AC3D320}">
      <dgm:prSet/>
      <dgm:spPr/>
      <dgm:t>
        <a:bodyPr/>
        <a:lstStyle/>
        <a:p>
          <a:r>
            <a:rPr lang="nb-NO"/>
            <a:t>BNP = markedsverdien av alle varer og tjenester produsert i et land i løpet av et år, minus de varene og tjenestene som blir brukt i denne produksjonen.</a:t>
          </a:r>
          <a:endParaRPr lang="en-US"/>
        </a:p>
      </dgm:t>
    </dgm:pt>
    <dgm:pt modelId="{FC611570-0024-4095-81A8-5BFF21C54C66}" type="parTrans" cxnId="{96E75F5B-CB16-4F82-BD0A-AA259AF40373}">
      <dgm:prSet/>
      <dgm:spPr/>
      <dgm:t>
        <a:bodyPr/>
        <a:lstStyle/>
        <a:p>
          <a:endParaRPr lang="en-US"/>
        </a:p>
      </dgm:t>
    </dgm:pt>
    <dgm:pt modelId="{7A2361BE-0BC2-4862-AD90-3551BCE69ECB}" type="sibTrans" cxnId="{96E75F5B-CB16-4F82-BD0A-AA259AF40373}">
      <dgm:prSet/>
      <dgm:spPr/>
      <dgm:t>
        <a:bodyPr/>
        <a:lstStyle/>
        <a:p>
          <a:endParaRPr lang="en-US"/>
        </a:p>
      </dgm:t>
    </dgm:pt>
    <dgm:pt modelId="{4A88732F-8832-418C-B7C9-CAC62B7257C5}">
      <dgm:prSet/>
      <dgm:spPr/>
      <dgm:t>
        <a:bodyPr/>
        <a:lstStyle/>
        <a:p>
          <a:r>
            <a:rPr lang="nb-NO"/>
            <a:t>Viser tilstanden og utviklingen i et lands økonomi</a:t>
          </a:r>
          <a:endParaRPr lang="en-US"/>
        </a:p>
      </dgm:t>
    </dgm:pt>
    <dgm:pt modelId="{8130D52C-4A31-4CB4-A456-F11B3AFE2749}" type="parTrans" cxnId="{689AB44F-8CB5-4F47-8977-C9D88765392B}">
      <dgm:prSet/>
      <dgm:spPr/>
      <dgm:t>
        <a:bodyPr/>
        <a:lstStyle/>
        <a:p>
          <a:endParaRPr lang="en-US"/>
        </a:p>
      </dgm:t>
    </dgm:pt>
    <dgm:pt modelId="{4B9E4827-1E93-414F-BB0C-342D50E905AE}" type="sibTrans" cxnId="{689AB44F-8CB5-4F47-8977-C9D88765392B}">
      <dgm:prSet/>
      <dgm:spPr/>
      <dgm:t>
        <a:bodyPr/>
        <a:lstStyle/>
        <a:p>
          <a:endParaRPr lang="en-US"/>
        </a:p>
      </dgm:t>
    </dgm:pt>
    <dgm:pt modelId="{66122CF1-09C9-409E-9114-6F8CBCD9A8FD}" type="pres">
      <dgm:prSet presAssocID="{CD96365C-A322-4E58-A354-5ED7F26488B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DCC0EF-6D28-4A49-ABC3-E7287853BE28}" type="pres">
      <dgm:prSet presAssocID="{7E26E0EA-4D3F-437E-9512-345B7AC3D32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FBA447-6758-4625-B62B-94B696852CD8}" type="pres">
      <dgm:prSet presAssocID="{7A2361BE-0BC2-4862-AD90-3551BCE69ECB}" presName="spacer" presStyleCnt="0"/>
      <dgm:spPr/>
    </dgm:pt>
    <dgm:pt modelId="{8CCDF22A-67FE-41EC-96D0-01A61D9F8E16}" type="pres">
      <dgm:prSet presAssocID="{4A88732F-8832-418C-B7C9-CAC62B7257C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9AB44F-8CB5-4F47-8977-C9D88765392B}" srcId="{CD96365C-A322-4E58-A354-5ED7F26488BA}" destId="{4A88732F-8832-418C-B7C9-CAC62B7257C5}" srcOrd="1" destOrd="0" parTransId="{8130D52C-4A31-4CB4-A456-F11B3AFE2749}" sibTransId="{4B9E4827-1E93-414F-BB0C-342D50E905AE}"/>
    <dgm:cxn modelId="{9E937192-429C-4840-8912-B5643359B014}" type="presOf" srcId="{4A88732F-8832-418C-B7C9-CAC62B7257C5}" destId="{8CCDF22A-67FE-41EC-96D0-01A61D9F8E16}" srcOrd="0" destOrd="0" presId="urn:microsoft.com/office/officeart/2005/8/layout/vList2"/>
    <dgm:cxn modelId="{133CA44C-18D9-492E-A745-86EEE8DB1EDB}" type="presOf" srcId="{7E26E0EA-4D3F-437E-9512-345B7AC3D320}" destId="{68DCC0EF-6D28-4A49-ABC3-E7287853BE28}" srcOrd="0" destOrd="0" presId="urn:microsoft.com/office/officeart/2005/8/layout/vList2"/>
    <dgm:cxn modelId="{96E75F5B-CB16-4F82-BD0A-AA259AF40373}" srcId="{CD96365C-A322-4E58-A354-5ED7F26488BA}" destId="{7E26E0EA-4D3F-437E-9512-345B7AC3D320}" srcOrd="0" destOrd="0" parTransId="{FC611570-0024-4095-81A8-5BFF21C54C66}" sibTransId="{7A2361BE-0BC2-4862-AD90-3551BCE69ECB}"/>
    <dgm:cxn modelId="{6AA953FC-C3B7-4AFF-BB4E-BADA8531A62A}" type="presOf" srcId="{CD96365C-A322-4E58-A354-5ED7F26488BA}" destId="{66122CF1-09C9-409E-9114-6F8CBCD9A8FD}" srcOrd="0" destOrd="0" presId="urn:microsoft.com/office/officeart/2005/8/layout/vList2"/>
    <dgm:cxn modelId="{5ABDD198-EB8A-4785-89F8-25202A97147F}" type="presParOf" srcId="{66122CF1-09C9-409E-9114-6F8CBCD9A8FD}" destId="{68DCC0EF-6D28-4A49-ABC3-E7287853BE28}" srcOrd="0" destOrd="0" presId="urn:microsoft.com/office/officeart/2005/8/layout/vList2"/>
    <dgm:cxn modelId="{036938A3-3304-410F-AC51-3633FCAEECEE}" type="presParOf" srcId="{66122CF1-09C9-409E-9114-6F8CBCD9A8FD}" destId="{E6FBA447-6758-4625-B62B-94B696852CD8}" srcOrd="1" destOrd="0" presId="urn:microsoft.com/office/officeart/2005/8/layout/vList2"/>
    <dgm:cxn modelId="{4EB4F3E0-A1D5-4F6C-B365-B883C70CF60B}" type="presParOf" srcId="{66122CF1-09C9-409E-9114-6F8CBCD9A8FD}" destId="{8CCDF22A-67FE-41EC-96D0-01A61D9F8E1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63E83E-2630-41CC-B33C-6A5D40689500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7A55A3B-88ED-422B-B037-9A59C9445C67}">
      <dgm:prSet/>
      <dgm:spPr/>
      <dgm:t>
        <a:bodyPr/>
        <a:lstStyle/>
        <a:p>
          <a:r>
            <a:rPr lang="nb-NO" dirty="0"/>
            <a:t>Ta bort effekten av prisendringer over tid.</a:t>
          </a:r>
          <a:endParaRPr lang="en-US" dirty="0"/>
        </a:p>
      </dgm:t>
    </dgm:pt>
    <dgm:pt modelId="{948ECB4B-0D40-49B9-9A11-68B3B06AA43B}" type="parTrans" cxnId="{12A2463B-0434-44DD-A014-31E636C872FA}">
      <dgm:prSet/>
      <dgm:spPr/>
      <dgm:t>
        <a:bodyPr/>
        <a:lstStyle/>
        <a:p>
          <a:endParaRPr lang="en-US"/>
        </a:p>
      </dgm:t>
    </dgm:pt>
    <dgm:pt modelId="{D05557C9-69F5-47B8-A300-B72ABA61ED1E}" type="sibTrans" cxnId="{12A2463B-0434-44DD-A014-31E636C872FA}">
      <dgm:prSet/>
      <dgm:spPr/>
      <dgm:t>
        <a:bodyPr/>
        <a:lstStyle/>
        <a:p>
          <a:endParaRPr lang="en-US"/>
        </a:p>
      </dgm:t>
    </dgm:pt>
    <dgm:pt modelId="{6F267601-55E5-4BA6-B572-9014E7B89224}">
      <dgm:prSet/>
      <dgm:spPr/>
      <dgm:t>
        <a:bodyPr/>
        <a:lstStyle/>
        <a:p>
          <a:r>
            <a:rPr lang="nb-NO"/>
            <a:t>Målt i «faste priser». Basis år</a:t>
          </a:r>
          <a:endParaRPr lang="en-US"/>
        </a:p>
      </dgm:t>
    </dgm:pt>
    <dgm:pt modelId="{275287A5-186F-40A9-9DA6-1FDC9026E435}" type="parTrans" cxnId="{6815FE95-BF87-4A1E-B58E-B6B1A3D4DCC6}">
      <dgm:prSet/>
      <dgm:spPr/>
      <dgm:t>
        <a:bodyPr/>
        <a:lstStyle/>
        <a:p>
          <a:endParaRPr lang="en-US"/>
        </a:p>
      </dgm:t>
    </dgm:pt>
    <dgm:pt modelId="{CDD8462F-7366-44DD-846A-BEBD31B8E8F4}" type="sibTrans" cxnId="{6815FE95-BF87-4A1E-B58E-B6B1A3D4DCC6}">
      <dgm:prSet/>
      <dgm:spPr/>
      <dgm:t>
        <a:bodyPr/>
        <a:lstStyle/>
        <a:p>
          <a:endParaRPr lang="en-US"/>
        </a:p>
      </dgm:t>
    </dgm:pt>
    <dgm:pt modelId="{FD20B933-42DE-40AF-8DEF-51434F543454}">
      <dgm:prSet/>
      <dgm:spPr/>
      <dgm:t>
        <a:bodyPr/>
        <a:lstStyle/>
        <a:p>
          <a:r>
            <a:rPr lang="nb-NO"/>
            <a:t>Skiller ut volumendringer mellom tidsperioder</a:t>
          </a:r>
          <a:endParaRPr lang="en-US"/>
        </a:p>
      </dgm:t>
    </dgm:pt>
    <dgm:pt modelId="{F24AF697-7FA9-42C7-83A9-C9771AC8B307}" type="parTrans" cxnId="{AFDE56EE-90AF-4AFF-8211-AE31795512A4}">
      <dgm:prSet/>
      <dgm:spPr/>
      <dgm:t>
        <a:bodyPr/>
        <a:lstStyle/>
        <a:p>
          <a:endParaRPr lang="en-US"/>
        </a:p>
      </dgm:t>
    </dgm:pt>
    <dgm:pt modelId="{54BCF95A-84F5-4816-AC2C-EFF9C323A1CD}" type="sibTrans" cxnId="{AFDE56EE-90AF-4AFF-8211-AE31795512A4}">
      <dgm:prSet/>
      <dgm:spPr/>
      <dgm:t>
        <a:bodyPr/>
        <a:lstStyle/>
        <a:p>
          <a:endParaRPr lang="en-US"/>
        </a:p>
      </dgm:t>
    </dgm:pt>
    <dgm:pt modelId="{2AC0AABD-7AF3-4280-9C1C-261AA611D628}" type="pres">
      <dgm:prSet presAssocID="{2E63E83E-2630-41CC-B33C-6A5D4068950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BE9B99-57B0-4555-A8B5-D8A5BCE98122}" type="pres">
      <dgm:prSet presAssocID="{D7A55A3B-88ED-422B-B037-9A59C9445C6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70455E-B4EC-40EA-9796-F84DAD0A1A01}" type="pres">
      <dgm:prSet presAssocID="{D05557C9-69F5-47B8-A300-B72ABA61ED1E}" presName="spacer" presStyleCnt="0"/>
      <dgm:spPr/>
    </dgm:pt>
    <dgm:pt modelId="{C2D8EF1E-6D27-4ECA-9173-600B372ED3A8}" type="pres">
      <dgm:prSet presAssocID="{6F267601-55E5-4BA6-B572-9014E7B8922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7B047A-4C21-4087-9AC4-B725885DC36B}" type="pres">
      <dgm:prSet presAssocID="{CDD8462F-7366-44DD-846A-BEBD31B8E8F4}" presName="spacer" presStyleCnt="0"/>
      <dgm:spPr/>
    </dgm:pt>
    <dgm:pt modelId="{9678D7C3-2640-46E6-A145-8187C6F08D97}" type="pres">
      <dgm:prSet presAssocID="{FD20B933-42DE-40AF-8DEF-51434F54345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A2463B-0434-44DD-A014-31E636C872FA}" srcId="{2E63E83E-2630-41CC-B33C-6A5D40689500}" destId="{D7A55A3B-88ED-422B-B037-9A59C9445C67}" srcOrd="0" destOrd="0" parTransId="{948ECB4B-0D40-49B9-9A11-68B3B06AA43B}" sibTransId="{D05557C9-69F5-47B8-A300-B72ABA61ED1E}"/>
    <dgm:cxn modelId="{6815FE95-BF87-4A1E-B58E-B6B1A3D4DCC6}" srcId="{2E63E83E-2630-41CC-B33C-6A5D40689500}" destId="{6F267601-55E5-4BA6-B572-9014E7B89224}" srcOrd="1" destOrd="0" parTransId="{275287A5-186F-40A9-9DA6-1FDC9026E435}" sibTransId="{CDD8462F-7366-44DD-846A-BEBD31B8E8F4}"/>
    <dgm:cxn modelId="{AFDE56EE-90AF-4AFF-8211-AE31795512A4}" srcId="{2E63E83E-2630-41CC-B33C-6A5D40689500}" destId="{FD20B933-42DE-40AF-8DEF-51434F543454}" srcOrd="2" destOrd="0" parTransId="{F24AF697-7FA9-42C7-83A9-C9771AC8B307}" sibTransId="{54BCF95A-84F5-4816-AC2C-EFF9C323A1CD}"/>
    <dgm:cxn modelId="{67CAD6D1-8B8C-40C9-86BE-058E74634653}" type="presOf" srcId="{6F267601-55E5-4BA6-B572-9014E7B89224}" destId="{C2D8EF1E-6D27-4ECA-9173-600B372ED3A8}" srcOrd="0" destOrd="0" presId="urn:microsoft.com/office/officeart/2005/8/layout/vList2"/>
    <dgm:cxn modelId="{B78DFC9B-2F05-465A-BFB0-7C48DAF96BB2}" type="presOf" srcId="{2E63E83E-2630-41CC-B33C-6A5D40689500}" destId="{2AC0AABD-7AF3-4280-9C1C-261AA611D628}" srcOrd="0" destOrd="0" presId="urn:microsoft.com/office/officeart/2005/8/layout/vList2"/>
    <dgm:cxn modelId="{67BC53C8-AF03-4219-BCFC-ADDEBB0D05D0}" type="presOf" srcId="{D7A55A3B-88ED-422B-B037-9A59C9445C67}" destId="{D3BE9B99-57B0-4555-A8B5-D8A5BCE98122}" srcOrd="0" destOrd="0" presId="urn:microsoft.com/office/officeart/2005/8/layout/vList2"/>
    <dgm:cxn modelId="{42BB3972-F42E-4087-B53E-A2708F6BA13B}" type="presOf" srcId="{FD20B933-42DE-40AF-8DEF-51434F543454}" destId="{9678D7C3-2640-46E6-A145-8187C6F08D97}" srcOrd="0" destOrd="0" presId="urn:microsoft.com/office/officeart/2005/8/layout/vList2"/>
    <dgm:cxn modelId="{50427F9E-7C0A-4CD6-BEDE-9ADDB51AAD8A}" type="presParOf" srcId="{2AC0AABD-7AF3-4280-9C1C-261AA611D628}" destId="{D3BE9B99-57B0-4555-A8B5-D8A5BCE98122}" srcOrd="0" destOrd="0" presId="urn:microsoft.com/office/officeart/2005/8/layout/vList2"/>
    <dgm:cxn modelId="{1B572F33-90C9-4E91-B3BE-5B14AF60D137}" type="presParOf" srcId="{2AC0AABD-7AF3-4280-9C1C-261AA611D628}" destId="{2170455E-B4EC-40EA-9796-F84DAD0A1A01}" srcOrd="1" destOrd="0" presId="urn:microsoft.com/office/officeart/2005/8/layout/vList2"/>
    <dgm:cxn modelId="{DE6D1419-3C30-4C95-B698-8D69E84C776F}" type="presParOf" srcId="{2AC0AABD-7AF3-4280-9C1C-261AA611D628}" destId="{C2D8EF1E-6D27-4ECA-9173-600B372ED3A8}" srcOrd="2" destOrd="0" presId="urn:microsoft.com/office/officeart/2005/8/layout/vList2"/>
    <dgm:cxn modelId="{572D76AB-055C-4C91-B53F-A007E28AFA27}" type="presParOf" srcId="{2AC0AABD-7AF3-4280-9C1C-261AA611D628}" destId="{3E7B047A-4C21-4087-9AC4-B725885DC36B}" srcOrd="3" destOrd="0" presId="urn:microsoft.com/office/officeart/2005/8/layout/vList2"/>
    <dgm:cxn modelId="{CEEEFDAE-EFE9-4F05-8B5A-796228AEF156}" type="presParOf" srcId="{2AC0AABD-7AF3-4280-9C1C-261AA611D628}" destId="{9678D7C3-2640-46E6-A145-8187C6F08D9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2A24BB-0748-469C-8B06-44791BDB9847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ED4B405D-E920-4388-A621-D867E7AD8B65}">
      <dgm:prSet/>
      <dgm:spPr/>
      <dgm:t>
        <a:bodyPr/>
        <a:lstStyle/>
        <a:p>
          <a:r>
            <a:rPr lang="nb-NO"/>
            <a:t>Du får mer for 100 NOK i Thailand (vekslet til baht) enn i Norge.</a:t>
          </a:r>
          <a:endParaRPr lang="en-US"/>
        </a:p>
      </dgm:t>
    </dgm:pt>
    <dgm:pt modelId="{CE50D00D-5BDD-44EC-AC0E-74ACF129BD25}" type="parTrans" cxnId="{088866C3-492D-45D9-8A9D-E173E87979D2}">
      <dgm:prSet/>
      <dgm:spPr/>
      <dgm:t>
        <a:bodyPr/>
        <a:lstStyle/>
        <a:p>
          <a:endParaRPr lang="en-US"/>
        </a:p>
      </dgm:t>
    </dgm:pt>
    <dgm:pt modelId="{2483CF06-6E3F-4F8F-B721-404CAE83C88C}" type="sibTrans" cxnId="{088866C3-492D-45D9-8A9D-E173E87979D2}">
      <dgm:prSet/>
      <dgm:spPr/>
      <dgm:t>
        <a:bodyPr/>
        <a:lstStyle/>
        <a:p>
          <a:endParaRPr lang="en-US"/>
        </a:p>
      </dgm:t>
    </dgm:pt>
    <dgm:pt modelId="{4E69F8A2-9A03-431F-A92A-F8449431C9F3}">
      <dgm:prSet/>
      <dgm:spPr/>
      <dgm:t>
        <a:bodyPr/>
        <a:lstStyle/>
        <a:p>
          <a:r>
            <a:rPr lang="nb-NO"/>
            <a:t>Man justerer slik at kjøpekraften blir det samme innenlands i økonomien som skal sammenliknes.</a:t>
          </a:r>
          <a:endParaRPr lang="en-US"/>
        </a:p>
      </dgm:t>
    </dgm:pt>
    <dgm:pt modelId="{4351E1B8-0689-4CF1-9BF2-AC4F79459E5C}" type="parTrans" cxnId="{28D6E897-5BD9-4D0C-86B8-9CC819A867C3}">
      <dgm:prSet/>
      <dgm:spPr/>
      <dgm:t>
        <a:bodyPr/>
        <a:lstStyle/>
        <a:p>
          <a:endParaRPr lang="en-US"/>
        </a:p>
      </dgm:t>
    </dgm:pt>
    <dgm:pt modelId="{428A4D3E-4673-4BED-9BBA-EACF3C5EE77B}" type="sibTrans" cxnId="{28D6E897-5BD9-4D0C-86B8-9CC819A867C3}">
      <dgm:prSet/>
      <dgm:spPr/>
      <dgm:t>
        <a:bodyPr/>
        <a:lstStyle/>
        <a:p>
          <a:endParaRPr lang="en-US"/>
        </a:p>
      </dgm:t>
    </dgm:pt>
    <dgm:pt modelId="{89895DD9-B0DA-4F2B-84E0-216DC838727B}">
      <dgm:prSet/>
      <dgm:spPr/>
      <dgm:t>
        <a:bodyPr/>
        <a:lstStyle/>
        <a:p>
          <a:r>
            <a:rPr lang="nb-NO"/>
            <a:t>Et eksempel på hvordan dette beregnes er </a:t>
          </a:r>
          <a:r>
            <a:rPr lang="nb-NO">
              <a:hlinkClick xmlns:r="http://schemas.openxmlformats.org/officeDocument/2006/relationships" r:id="rId1"/>
            </a:rPr>
            <a:t>Big Mac Index</a:t>
          </a:r>
          <a:r>
            <a:rPr lang="nb-NO"/>
            <a:t> (The Economist)</a:t>
          </a:r>
          <a:endParaRPr lang="en-US"/>
        </a:p>
      </dgm:t>
    </dgm:pt>
    <dgm:pt modelId="{ECF5C332-5842-400D-8F91-8BFC16A09FA3}" type="parTrans" cxnId="{E011A778-CCC6-4D99-B4FA-F9C38877D9A0}">
      <dgm:prSet/>
      <dgm:spPr/>
      <dgm:t>
        <a:bodyPr/>
        <a:lstStyle/>
        <a:p>
          <a:endParaRPr lang="en-US"/>
        </a:p>
      </dgm:t>
    </dgm:pt>
    <dgm:pt modelId="{06B21880-6287-4E4D-AA37-822FE1C536E6}" type="sibTrans" cxnId="{E011A778-CCC6-4D99-B4FA-F9C38877D9A0}">
      <dgm:prSet/>
      <dgm:spPr/>
      <dgm:t>
        <a:bodyPr/>
        <a:lstStyle/>
        <a:p>
          <a:endParaRPr lang="en-US"/>
        </a:p>
      </dgm:t>
    </dgm:pt>
    <dgm:pt modelId="{530DD920-CEE6-414C-ACC1-33F0ED5592B4}" type="pres">
      <dgm:prSet presAssocID="{D02A24BB-0748-469C-8B06-44791BDB984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75FA4A-28D7-4393-BB49-9BBFC7F259C0}" type="pres">
      <dgm:prSet presAssocID="{ED4B405D-E920-4388-A621-D867E7AD8B6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C10D92-E2FF-481F-A04C-4F39E350CE19}" type="pres">
      <dgm:prSet presAssocID="{2483CF06-6E3F-4F8F-B721-404CAE83C88C}" presName="spacer" presStyleCnt="0"/>
      <dgm:spPr/>
    </dgm:pt>
    <dgm:pt modelId="{ACA80421-FEFD-4530-81D9-E30EEE52A55C}" type="pres">
      <dgm:prSet presAssocID="{4E69F8A2-9A03-431F-A92A-F8449431C9F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DDA6D2-3382-47CF-B654-71226F2EBFC5}" type="pres">
      <dgm:prSet presAssocID="{428A4D3E-4673-4BED-9BBA-EACF3C5EE77B}" presName="spacer" presStyleCnt="0"/>
      <dgm:spPr/>
    </dgm:pt>
    <dgm:pt modelId="{FC104731-DEBF-415F-984C-17597CCB5BC8}" type="pres">
      <dgm:prSet presAssocID="{89895DD9-B0DA-4F2B-84E0-216DC838727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18F2F7-7880-4ECC-8771-3FA3794EC4BF}" type="presOf" srcId="{D02A24BB-0748-469C-8B06-44791BDB9847}" destId="{530DD920-CEE6-414C-ACC1-33F0ED5592B4}" srcOrd="0" destOrd="0" presId="urn:microsoft.com/office/officeart/2005/8/layout/vList2"/>
    <dgm:cxn modelId="{540C20B9-D7CA-420C-85EF-58D96C53A4E7}" type="presOf" srcId="{89895DD9-B0DA-4F2B-84E0-216DC838727B}" destId="{FC104731-DEBF-415F-984C-17597CCB5BC8}" srcOrd="0" destOrd="0" presId="urn:microsoft.com/office/officeart/2005/8/layout/vList2"/>
    <dgm:cxn modelId="{D3AD74A0-5181-4111-BA95-1160990A646C}" type="presOf" srcId="{ED4B405D-E920-4388-A621-D867E7AD8B65}" destId="{7075FA4A-28D7-4393-BB49-9BBFC7F259C0}" srcOrd="0" destOrd="0" presId="urn:microsoft.com/office/officeart/2005/8/layout/vList2"/>
    <dgm:cxn modelId="{28D6E897-5BD9-4D0C-86B8-9CC819A867C3}" srcId="{D02A24BB-0748-469C-8B06-44791BDB9847}" destId="{4E69F8A2-9A03-431F-A92A-F8449431C9F3}" srcOrd="1" destOrd="0" parTransId="{4351E1B8-0689-4CF1-9BF2-AC4F79459E5C}" sibTransId="{428A4D3E-4673-4BED-9BBA-EACF3C5EE77B}"/>
    <dgm:cxn modelId="{D4EFCD4B-6B7A-40B0-82BB-5D41BF0C6228}" type="presOf" srcId="{4E69F8A2-9A03-431F-A92A-F8449431C9F3}" destId="{ACA80421-FEFD-4530-81D9-E30EEE52A55C}" srcOrd="0" destOrd="0" presId="urn:microsoft.com/office/officeart/2005/8/layout/vList2"/>
    <dgm:cxn modelId="{E011A778-CCC6-4D99-B4FA-F9C38877D9A0}" srcId="{D02A24BB-0748-469C-8B06-44791BDB9847}" destId="{89895DD9-B0DA-4F2B-84E0-216DC838727B}" srcOrd="2" destOrd="0" parTransId="{ECF5C332-5842-400D-8F91-8BFC16A09FA3}" sibTransId="{06B21880-6287-4E4D-AA37-822FE1C536E6}"/>
    <dgm:cxn modelId="{088866C3-492D-45D9-8A9D-E173E87979D2}" srcId="{D02A24BB-0748-469C-8B06-44791BDB9847}" destId="{ED4B405D-E920-4388-A621-D867E7AD8B65}" srcOrd="0" destOrd="0" parTransId="{CE50D00D-5BDD-44EC-AC0E-74ACF129BD25}" sibTransId="{2483CF06-6E3F-4F8F-B721-404CAE83C88C}"/>
    <dgm:cxn modelId="{30E37B39-DDAF-4CD4-B345-0F7038499634}" type="presParOf" srcId="{530DD920-CEE6-414C-ACC1-33F0ED5592B4}" destId="{7075FA4A-28D7-4393-BB49-9BBFC7F259C0}" srcOrd="0" destOrd="0" presId="urn:microsoft.com/office/officeart/2005/8/layout/vList2"/>
    <dgm:cxn modelId="{36E0D115-6AD8-4F1B-B91D-F879D7951B75}" type="presParOf" srcId="{530DD920-CEE6-414C-ACC1-33F0ED5592B4}" destId="{46C10D92-E2FF-481F-A04C-4F39E350CE19}" srcOrd="1" destOrd="0" presId="urn:microsoft.com/office/officeart/2005/8/layout/vList2"/>
    <dgm:cxn modelId="{10B37CE9-17AC-43BD-87C9-5B6DEC1F80E8}" type="presParOf" srcId="{530DD920-CEE6-414C-ACC1-33F0ED5592B4}" destId="{ACA80421-FEFD-4530-81D9-E30EEE52A55C}" srcOrd="2" destOrd="0" presId="urn:microsoft.com/office/officeart/2005/8/layout/vList2"/>
    <dgm:cxn modelId="{24D73A2E-EA19-43A8-BFF8-75748D037F47}" type="presParOf" srcId="{530DD920-CEE6-414C-ACC1-33F0ED5592B4}" destId="{B1DDA6D2-3382-47CF-B654-71226F2EBFC5}" srcOrd="3" destOrd="0" presId="urn:microsoft.com/office/officeart/2005/8/layout/vList2"/>
    <dgm:cxn modelId="{2BC97628-842F-46B6-BBD5-29E273487E33}" type="presParOf" srcId="{530DD920-CEE6-414C-ACC1-33F0ED5592B4}" destId="{FC104731-DEBF-415F-984C-17597CCB5BC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0D2D25-38F9-4D96-BC6A-12DADB0FE237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530CD4A5-4C3C-45F9-8240-0BC726BF65C3}">
      <dgm:prSet/>
      <dgm:spPr/>
      <dgm:t>
        <a:bodyPr/>
        <a:lstStyle/>
        <a:p>
          <a:r>
            <a:rPr lang="nb-NO"/>
            <a:t>En internasjonal sammenlikning bruker reelt BNP, justert for kjøpekraft, delt på antall innbyggere i et land</a:t>
          </a:r>
          <a:endParaRPr lang="en-US"/>
        </a:p>
      </dgm:t>
    </dgm:pt>
    <dgm:pt modelId="{B2BF8DAE-D104-4621-8567-792D9E23ACB1}" type="parTrans" cxnId="{5FB071D1-23DA-47C4-B2A5-6B3769FDC7CA}">
      <dgm:prSet/>
      <dgm:spPr/>
      <dgm:t>
        <a:bodyPr/>
        <a:lstStyle/>
        <a:p>
          <a:endParaRPr lang="en-US"/>
        </a:p>
      </dgm:t>
    </dgm:pt>
    <dgm:pt modelId="{AFA23E76-E372-4248-A02B-26374642F011}" type="sibTrans" cxnId="{5FB071D1-23DA-47C4-B2A5-6B3769FDC7CA}">
      <dgm:prSet/>
      <dgm:spPr/>
      <dgm:t>
        <a:bodyPr/>
        <a:lstStyle/>
        <a:p>
          <a:endParaRPr lang="en-US"/>
        </a:p>
      </dgm:t>
    </dgm:pt>
    <dgm:pt modelId="{5878B201-9419-4091-A20E-44D0D3D252DF}">
      <dgm:prSet/>
      <dgm:spPr/>
      <dgm:t>
        <a:bodyPr/>
        <a:lstStyle/>
        <a:p>
          <a:r>
            <a:rPr lang="nb-NO">
              <a:hlinkClick xmlns:r="http://schemas.openxmlformats.org/officeDocument/2006/relationships" r:id="rId1"/>
            </a:rPr>
            <a:t>Figur her</a:t>
          </a:r>
          <a:endParaRPr lang="en-US"/>
        </a:p>
      </dgm:t>
    </dgm:pt>
    <dgm:pt modelId="{ED20B503-66C8-4E79-939C-902B07AA874E}" type="parTrans" cxnId="{9CC13A92-E3EF-4488-8504-B66643959E4F}">
      <dgm:prSet/>
      <dgm:spPr/>
      <dgm:t>
        <a:bodyPr/>
        <a:lstStyle/>
        <a:p>
          <a:endParaRPr lang="en-US"/>
        </a:p>
      </dgm:t>
    </dgm:pt>
    <dgm:pt modelId="{70EB9562-A4A9-402E-8299-8DB336E291E2}" type="sibTrans" cxnId="{9CC13A92-E3EF-4488-8504-B66643959E4F}">
      <dgm:prSet/>
      <dgm:spPr/>
      <dgm:t>
        <a:bodyPr/>
        <a:lstStyle/>
        <a:p>
          <a:endParaRPr lang="en-US"/>
        </a:p>
      </dgm:t>
    </dgm:pt>
    <dgm:pt modelId="{0FDA7DF0-942D-4F64-838D-C13C2A4709F7}">
      <dgm:prSet/>
      <dgm:spPr/>
      <dgm:t>
        <a:bodyPr/>
        <a:lstStyle/>
        <a:p>
          <a:r>
            <a:rPr lang="nb-NO"/>
            <a:t>Økonomisk sett var jordkloden flat for tusen år siden!</a:t>
          </a:r>
          <a:endParaRPr lang="en-US"/>
        </a:p>
      </dgm:t>
    </dgm:pt>
    <dgm:pt modelId="{96D4E4BF-DB36-44ED-96DF-9FFEE5D3030A}" type="parTrans" cxnId="{D3B665C3-E9A6-4D9F-8640-60BD613B8C6F}">
      <dgm:prSet/>
      <dgm:spPr/>
      <dgm:t>
        <a:bodyPr/>
        <a:lstStyle/>
        <a:p>
          <a:endParaRPr lang="en-US"/>
        </a:p>
      </dgm:t>
    </dgm:pt>
    <dgm:pt modelId="{83A64E9E-8044-47CD-AF89-6E52648CCDE0}" type="sibTrans" cxnId="{D3B665C3-E9A6-4D9F-8640-60BD613B8C6F}">
      <dgm:prSet/>
      <dgm:spPr/>
      <dgm:t>
        <a:bodyPr/>
        <a:lstStyle/>
        <a:p>
          <a:endParaRPr lang="en-US"/>
        </a:p>
      </dgm:t>
    </dgm:pt>
    <dgm:pt modelId="{19B269C5-E8FB-4393-8F5B-627A50747DB3}">
      <dgm:prSet/>
      <dgm:spPr/>
      <dgm:t>
        <a:bodyPr/>
        <a:lstStyle/>
        <a:p>
          <a:r>
            <a:rPr lang="nb-NO"/>
            <a:t>Forskjellig utvikling fører til </a:t>
          </a:r>
          <a:r>
            <a:rPr lang="nb-NO" b="1"/>
            <a:t>ulikhet</a:t>
          </a:r>
          <a:endParaRPr lang="en-US"/>
        </a:p>
      </dgm:t>
    </dgm:pt>
    <dgm:pt modelId="{2C228E72-532B-4321-A6D2-430475FD526E}" type="parTrans" cxnId="{41D8A572-B7A3-4644-A9F0-85556482D91E}">
      <dgm:prSet/>
      <dgm:spPr/>
      <dgm:t>
        <a:bodyPr/>
        <a:lstStyle/>
        <a:p>
          <a:endParaRPr lang="en-US"/>
        </a:p>
      </dgm:t>
    </dgm:pt>
    <dgm:pt modelId="{28B41EC9-142B-442D-A036-206656EF2BA9}" type="sibTrans" cxnId="{41D8A572-B7A3-4644-A9F0-85556482D91E}">
      <dgm:prSet/>
      <dgm:spPr/>
      <dgm:t>
        <a:bodyPr/>
        <a:lstStyle/>
        <a:p>
          <a:endParaRPr lang="en-US"/>
        </a:p>
      </dgm:t>
    </dgm:pt>
    <dgm:pt modelId="{4FFA19F9-ACE7-408F-AC16-7D9A0797C8A7}" type="pres">
      <dgm:prSet presAssocID="{6E0D2D25-38F9-4D96-BC6A-12DADB0FE23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040A3B-DC1A-4B96-834A-E6B1425CCBA7}" type="pres">
      <dgm:prSet presAssocID="{530CD4A5-4C3C-45F9-8240-0BC726BF65C3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A41E48-24A2-4238-B351-542DCC0D4496}" type="pres">
      <dgm:prSet presAssocID="{AFA23E76-E372-4248-A02B-26374642F011}" presName="spacer" presStyleCnt="0"/>
      <dgm:spPr/>
    </dgm:pt>
    <dgm:pt modelId="{4B9628A3-A37A-4946-A0F4-B8C16E5079BF}" type="pres">
      <dgm:prSet presAssocID="{5878B201-9419-4091-A20E-44D0D3D252D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833060-8ACF-4C37-9777-40E89E1C20DA}" type="pres">
      <dgm:prSet presAssocID="{70EB9562-A4A9-402E-8299-8DB336E291E2}" presName="spacer" presStyleCnt="0"/>
      <dgm:spPr/>
    </dgm:pt>
    <dgm:pt modelId="{C70F3ECE-CF5A-4619-BCEA-89877AD51E01}" type="pres">
      <dgm:prSet presAssocID="{0FDA7DF0-942D-4F64-838D-C13C2A4709F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C3D707-08A6-4B52-9EFD-36577C858106}" type="pres">
      <dgm:prSet presAssocID="{83A64E9E-8044-47CD-AF89-6E52648CCDE0}" presName="spacer" presStyleCnt="0"/>
      <dgm:spPr/>
    </dgm:pt>
    <dgm:pt modelId="{E7F6EC9A-1EF7-4F13-B039-326E9FA45B6C}" type="pres">
      <dgm:prSet presAssocID="{19B269C5-E8FB-4393-8F5B-627A50747DB3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C13A92-E3EF-4488-8504-B66643959E4F}" srcId="{6E0D2D25-38F9-4D96-BC6A-12DADB0FE237}" destId="{5878B201-9419-4091-A20E-44D0D3D252DF}" srcOrd="1" destOrd="0" parTransId="{ED20B503-66C8-4E79-939C-902B07AA874E}" sibTransId="{70EB9562-A4A9-402E-8299-8DB336E291E2}"/>
    <dgm:cxn modelId="{4B6E6059-5761-4A4B-8A77-CCBF45905D44}" type="presOf" srcId="{19B269C5-E8FB-4393-8F5B-627A50747DB3}" destId="{E7F6EC9A-1EF7-4F13-B039-326E9FA45B6C}" srcOrd="0" destOrd="0" presId="urn:microsoft.com/office/officeart/2005/8/layout/vList2"/>
    <dgm:cxn modelId="{A87C184A-1DE1-422E-9CE8-72A82A5D3257}" type="presOf" srcId="{6E0D2D25-38F9-4D96-BC6A-12DADB0FE237}" destId="{4FFA19F9-ACE7-408F-AC16-7D9A0797C8A7}" srcOrd="0" destOrd="0" presId="urn:microsoft.com/office/officeart/2005/8/layout/vList2"/>
    <dgm:cxn modelId="{106C5C77-AAB1-431C-84AD-B55FF58DCCD1}" type="presOf" srcId="{0FDA7DF0-942D-4F64-838D-C13C2A4709F7}" destId="{C70F3ECE-CF5A-4619-BCEA-89877AD51E01}" srcOrd="0" destOrd="0" presId="urn:microsoft.com/office/officeart/2005/8/layout/vList2"/>
    <dgm:cxn modelId="{1824AD88-8C04-44DE-AFF3-360B8C397582}" type="presOf" srcId="{5878B201-9419-4091-A20E-44D0D3D252DF}" destId="{4B9628A3-A37A-4946-A0F4-B8C16E5079BF}" srcOrd="0" destOrd="0" presId="urn:microsoft.com/office/officeart/2005/8/layout/vList2"/>
    <dgm:cxn modelId="{41D8A572-B7A3-4644-A9F0-85556482D91E}" srcId="{6E0D2D25-38F9-4D96-BC6A-12DADB0FE237}" destId="{19B269C5-E8FB-4393-8F5B-627A50747DB3}" srcOrd="3" destOrd="0" parTransId="{2C228E72-532B-4321-A6D2-430475FD526E}" sibTransId="{28B41EC9-142B-442D-A036-206656EF2BA9}"/>
    <dgm:cxn modelId="{2074D7A3-2CDB-4529-AAE6-E7144CED648D}" type="presOf" srcId="{530CD4A5-4C3C-45F9-8240-0BC726BF65C3}" destId="{27040A3B-DC1A-4B96-834A-E6B1425CCBA7}" srcOrd="0" destOrd="0" presId="urn:microsoft.com/office/officeart/2005/8/layout/vList2"/>
    <dgm:cxn modelId="{D3B665C3-E9A6-4D9F-8640-60BD613B8C6F}" srcId="{6E0D2D25-38F9-4D96-BC6A-12DADB0FE237}" destId="{0FDA7DF0-942D-4F64-838D-C13C2A4709F7}" srcOrd="2" destOrd="0" parTransId="{96D4E4BF-DB36-44ED-96DF-9FFEE5D3030A}" sibTransId="{83A64E9E-8044-47CD-AF89-6E52648CCDE0}"/>
    <dgm:cxn modelId="{5FB071D1-23DA-47C4-B2A5-6B3769FDC7CA}" srcId="{6E0D2D25-38F9-4D96-BC6A-12DADB0FE237}" destId="{530CD4A5-4C3C-45F9-8240-0BC726BF65C3}" srcOrd="0" destOrd="0" parTransId="{B2BF8DAE-D104-4621-8567-792D9E23ACB1}" sibTransId="{AFA23E76-E372-4248-A02B-26374642F011}"/>
    <dgm:cxn modelId="{11076956-0A2E-4986-99B0-4F72B111854D}" type="presParOf" srcId="{4FFA19F9-ACE7-408F-AC16-7D9A0797C8A7}" destId="{27040A3B-DC1A-4B96-834A-E6B1425CCBA7}" srcOrd="0" destOrd="0" presId="urn:microsoft.com/office/officeart/2005/8/layout/vList2"/>
    <dgm:cxn modelId="{0B23B53B-9092-47BF-AA7C-7145DABD3D94}" type="presParOf" srcId="{4FFA19F9-ACE7-408F-AC16-7D9A0797C8A7}" destId="{F2A41E48-24A2-4238-B351-542DCC0D4496}" srcOrd="1" destOrd="0" presId="urn:microsoft.com/office/officeart/2005/8/layout/vList2"/>
    <dgm:cxn modelId="{FECE7B34-9271-494B-AA5C-7B5DFA047522}" type="presParOf" srcId="{4FFA19F9-ACE7-408F-AC16-7D9A0797C8A7}" destId="{4B9628A3-A37A-4946-A0F4-B8C16E5079BF}" srcOrd="2" destOrd="0" presId="urn:microsoft.com/office/officeart/2005/8/layout/vList2"/>
    <dgm:cxn modelId="{918B19AD-353A-4AB4-A259-9D91EAD6238B}" type="presParOf" srcId="{4FFA19F9-ACE7-408F-AC16-7D9A0797C8A7}" destId="{B3833060-8ACF-4C37-9777-40E89E1C20DA}" srcOrd="3" destOrd="0" presId="urn:microsoft.com/office/officeart/2005/8/layout/vList2"/>
    <dgm:cxn modelId="{B1F29A29-B347-45B7-84B8-1798E8731613}" type="presParOf" srcId="{4FFA19F9-ACE7-408F-AC16-7D9A0797C8A7}" destId="{C70F3ECE-CF5A-4619-BCEA-89877AD51E01}" srcOrd="4" destOrd="0" presId="urn:microsoft.com/office/officeart/2005/8/layout/vList2"/>
    <dgm:cxn modelId="{95D1805B-88D2-4C78-9F47-6A0D3EA366D3}" type="presParOf" srcId="{4FFA19F9-ACE7-408F-AC16-7D9A0797C8A7}" destId="{F0C3D707-08A6-4B52-9EFD-36577C858106}" srcOrd="5" destOrd="0" presId="urn:microsoft.com/office/officeart/2005/8/layout/vList2"/>
    <dgm:cxn modelId="{4281F190-DFC4-42F0-8CFC-84E3E39FF763}" type="presParOf" srcId="{4FFA19F9-ACE7-408F-AC16-7D9A0797C8A7}" destId="{E7F6EC9A-1EF7-4F13-B039-326E9FA45B6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74A473-9814-495E-9750-880920A4758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34413A-28DB-4AA8-94A2-E3BCBE883F15}">
      <dgm:prSet/>
      <dgm:spPr/>
      <dgm:t>
        <a:bodyPr/>
        <a:lstStyle/>
        <a:p>
          <a:pPr>
            <a:lnSpc>
              <a:spcPct val="100000"/>
            </a:lnSpc>
          </a:pPr>
          <a:r>
            <a:rPr lang="nb-NO" dirty="0"/>
            <a:t>BNP per innbygger gir gjennomsnittsinntekt</a:t>
          </a:r>
          <a:endParaRPr lang="en-US" dirty="0"/>
        </a:p>
      </dgm:t>
    </dgm:pt>
    <dgm:pt modelId="{5E27D09D-5F27-41B1-B7AD-117DD1ED3559}" type="parTrans" cxnId="{19B0F897-7905-4E64-BEAF-73FCA22E2781}">
      <dgm:prSet/>
      <dgm:spPr/>
      <dgm:t>
        <a:bodyPr/>
        <a:lstStyle/>
        <a:p>
          <a:endParaRPr lang="en-US"/>
        </a:p>
      </dgm:t>
    </dgm:pt>
    <dgm:pt modelId="{E4856120-AF44-40D7-B758-612363DF3AA4}" type="sibTrans" cxnId="{19B0F897-7905-4E64-BEAF-73FCA22E2781}">
      <dgm:prSet/>
      <dgm:spPr/>
      <dgm:t>
        <a:bodyPr/>
        <a:lstStyle/>
        <a:p>
          <a:endParaRPr lang="en-US"/>
        </a:p>
      </dgm:t>
    </dgm:pt>
    <dgm:pt modelId="{04127CBF-44D2-4D3C-8711-DCD73279BC89}">
      <dgm:prSet/>
      <dgm:spPr/>
      <dgm:t>
        <a:bodyPr/>
        <a:lstStyle/>
        <a:p>
          <a:pPr>
            <a:lnSpc>
              <a:spcPct val="100000"/>
            </a:lnSpc>
          </a:pPr>
          <a:r>
            <a:rPr lang="nb-NO" b="1"/>
            <a:t>Disponibel inntekt </a:t>
          </a:r>
          <a:r>
            <a:rPr lang="nb-NO"/>
            <a:t>sier mer om levestandarden</a:t>
          </a:r>
          <a:endParaRPr lang="en-US"/>
        </a:p>
      </dgm:t>
    </dgm:pt>
    <dgm:pt modelId="{C8ED6D7B-434F-413D-8651-6D1B417ED4B7}" type="parTrans" cxnId="{CBC89A6E-0245-43C6-95D4-989640E3C783}">
      <dgm:prSet/>
      <dgm:spPr/>
      <dgm:t>
        <a:bodyPr/>
        <a:lstStyle/>
        <a:p>
          <a:endParaRPr lang="en-US"/>
        </a:p>
      </dgm:t>
    </dgm:pt>
    <dgm:pt modelId="{F23E292F-F05B-4CE5-9BB1-34FB9CFF7B0D}" type="sibTrans" cxnId="{CBC89A6E-0245-43C6-95D4-989640E3C783}">
      <dgm:prSet/>
      <dgm:spPr/>
      <dgm:t>
        <a:bodyPr/>
        <a:lstStyle/>
        <a:p>
          <a:endParaRPr lang="en-US"/>
        </a:p>
      </dgm:t>
    </dgm:pt>
    <dgm:pt modelId="{95FA86F2-7308-4115-96E3-6652C2E0A5CC}" type="pres">
      <dgm:prSet presAssocID="{6274A473-9814-495E-9750-880920A4758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DE827B8-4932-44EA-8D2D-7A042BEB3757}" type="pres">
      <dgm:prSet presAssocID="{1E34413A-28DB-4AA8-94A2-E3BCBE883F15}" presName="compNode" presStyleCnt="0"/>
      <dgm:spPr/>
    </dgm:pt>
    <dgm:pt modelId="{D69D835C-6145-47AC-89AD-1E41040C7851}" type="pres">
      <dgm:prSet presAssocID="{1E34413A-28DB-4AA8-94A2-E3BCBE883F15}" presName="bgRect" presStyleLbl="bgShp" presStyleIdx="0" presStyleCnt="2"/>
      <dgm:spPr/>
    </dgm:pt>
    <dgm:pt modelId="{FD75444A-7CA9-4153-8D9C-139608E137AA}" type="pres">
      <dgm:prSet presAssocID="{1E34413A-28DB-4AA8-94A2-E3BCBE883F15}" presName="icon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37721DBB-9E33-425F-8349-4058A1B2586D}" type="pres">
      <dgm:prSet presAssocID="{1E34413A-28DB-4AA8-94A2-E3BCBE883F15}" presName="spaceRect" presStyleCnt="0"/>
      <dgm:spPr/>
    </dgm:pt>
    <dgm:pt modelId="{AED74B9E-DEEE-46C8-9A3F-33D062489F43}" type="pres">
      <dgm:prSet presAssocID="{1E34413A-28DB-4AA8-94A2-E3BCBE883F15}" presName="parTx" presStyleLbl="revTx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8D9394B-FF7D-4B1E-B964-2F8D84AB19CA}" type="pres">
      <dgm:prSet presAssocID="{E4856120-AF44-40D7-B758-612363DF3AA4}" presName="sibTrans" presStyleCnt="0"/>
      <dgm:spPr/>
    </dgm:pt>
    <dgm:pt modelId="{3E9F7DD0-0D69-4585-9035-A88A515C59D3}" type="pres">
      <dgm:prSet presAssocID="{04127CBF-44D2-4D3C-8711-DCD73279BC89}" presName="compNode" presStyleCnt="0"/>
      <dgm:spPr/>
    </dgm:pt>
    <dgm:pt modelId="{3AF8C1C1-CE6C-412C-9243-CF2B744177B4}" type="pres">
      <dgm:prSet presAssocID="{04127CBF-44D2-4D3C-8711-DCD73279BC89}" presName="bgRect" presStyleLbl="bgShp" presStyleIdx="1" presStyleCnt="2"/>
      <dgm:spPr/>
    </dgm:pt>
    <dgm:pt modelId="{29671FDC-E361-48C8-A6BF-BBB1ABB33432}" type="pres">
      <dgm:prSet presAssocID="{04127CBF-44D2-4D3C-8711-DCD73279BC89}" presName="iconRect" presStyleLbl="node1" presStyleIdx="1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1971072-4993-4BBE-B150-0CB937547E4C}" type="pres">
      <dgm:prSet presAssocID="{04127CBF-44D2-4D3C-8711-DCD73279BC89}" presName="spaceRect" presStyleCnt="0"/>
      <dgm:spPr/>
    </dgm:pt>
    <dgm:pt modelId="{DFE348E4-257A-4396-8116-626A0C71D584}" type="pres">
      <dgm:prSet presAssocID="{04127CBF-44D2-4D3C-8711-DCD73279BC89}" presName="parTx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5DF20763-63AA-4B81-BD7A-0BF2E3603F6F}" type="presOf" srcId="{6274A473-9814-495E-9750-880920A47583}" destId="{95FA86F2-7308-4115-96E3-6652C2E0A5CC}" srcOrd="0" destOrd="0" presId="urn:microsoft.com/office/officeart/2018/2/layout/IconVerticalSolidList"/>
    <dgm:cxn modelId="{CBC89A6E-0245-43C6-95D4-989640E3C783}" srcId="{6274A473-9814-495E-9750-880920A47583}" destId="{04127CBF-44D2-4D3C-8711-DCD73279BC89}" srcOrd="1" destOrd="0" parTransId="{C8ED6D7B-434F-413D-8651-6D1B417ED4B7}" sibTransId="{F23E292F-F05B-4CE5-9BB1-34FB9CFF7B0D}"/>
    <dgm:cxn modelId="{19B0F897-7905-4E64-BEAF-73FCA22E2781}" srcId="{6274A473-9814-495E-9750-880920A47583}" destId="{1E34413A-28DB-4AA8-94A2-E3BCBE883F15}" srcOrd="0" destOrd="0" parTransId="{5E27D09D-5F27-41B1-B7AD-117DD1ED3559}" sibTransId="{E4856120-AF44-40D7-B758-612363DF3AA4}"/>
    <dgm:cxn modelId="{4EF075EC-AA4E-4C04-9F72-8B3C751EF66C}" type="presOf" srcId="{1E34413A-28DB-4AA8-94A2-E3BCBE883F15}" destId="{AED74B9E-DEEE-46C8-9A3F-33D062489F43}" srcOrd="0" destOrd="0" presId="urn:microsoft.com/office/officeart/2018/2/layout/IconVerticalSolidList"/>
    <dgm:cxn modelId="{5137BE76-7A5C-4F10-B974-4AE18FEF9A26}" type="presOf" srcId="{04127CBF-44D2-4D3C-8711-DCD73279BC89}" destId="{DFE348E4-257A-4396-8116-626A0C71D584}" srcOrd="0" destOrd="0" presId="urn:microsoft.com/office/officeart/2018/2/layout/IconVerticalSolidList"/>
    <dgm:cxn modelId="{73846890-FC81-43F7-AADF-4074C7744B42}" type="presParOf" srcId="{95FA86F2-7308-4115-96E3-6652C2E0A5CC}" destId="{CDE827B8-4932-44EA-8D2D-7A042BEB3757}" srcOrd="0" destOrd="0" presId="urn:microsoft.com/office/officeart/2018/2/layout/IconVerticalSolidList"/>
    <dgm:cxn modelId="{1F62C8A3-1C2D-4A22-9ADD-641ED89E9D6E}" type="presParOf" srcId="{CDE827B8-4932-44EA-8D2D-7A042BEB3757}" destId="{D69D835C-6145-47AC-89AD-1E41040C7851}" srcOrd="0" destOrd="0" presId="urn:microsoft.com/office/officeart/2018/2/layout/IconVerticalSolidList"/>
    <dgm:cxn modelId="{DD442E11-FF7F-4CF8-9F41-F0EF73A8F78F}" type="presParOf" srcId="{CDE827B8-4932-44EA-8D2D-7A042BEB3757}" destId="{FD75444A-7CA9-4153-8D9C-139608E137AA}" srcOrd="1" destOrd="0" presId="urn:microsoft.com/office/officeart/2018/2/layout/IconVerticalSolidList"/>
    <dgm:cxn modelId="{6393E0B2-0353-4C8D-9C5D-9136EDB872FD}" type="presParOf" srcId="{CDE827B8-4932-44EA-8D2D-7A042BEB3757}" destId="{37721DBB-9E33-425F-8349-4058A1B2586D}" srcOrd="2" destOrd="0" presId="urn:microsoft.com/office/officeart/2018/2/layout/IconVerticalSolidList"/>
    <dgm:cxn modelId="{CE866B92-EDAE-4212-AF51-0D8F86631632}" type="presParOf" srcId="{CDE827B8-4932-44EA-8D2D-7A042BEB3757}" destId="{AED74B9E-DEEE-46C8-9A3F-33D062489F43}" srcOrd="3" destOrd="0" presId="urn:microsoft.com/office/officeart/2018/2/layout/IconVerticalSolidList"/>
    <dgm:cxn modelId="{B77BCC92-358B-4156-9440-73A1133E34DD}" type="presParOf" srcId="{95FA86F2-7308-4115-96E3-6652C2E0A5CC}" destId="{F8D9394B-FF7D-4B1E-B964-2F8D84AB19CA}" srcOrd="1" destOrd="0" presId="urn:microsoft.com/office/officeart/2018/2/layout/IconVerticalSolidList"/>
    <dgm:cxn modelId="{91061BCB-7CF7-4135-9AF1-2F9DD39AAEE8}" type="presParOf" srcId="{95FA86F2-7308-4115-96E3-6652C2E0A5CC}" destId="{3E9F7DD0-0D69-4585-9035-A88A515C59D3}" srcOrd="2" destOrd="0" presId="urn:microsoft.com/office/officeart/2018/2/layout/IconVerticalSolidList"/>
    <dgm:cxn modelId="{96A95106-5BDB-499F-BF86-8824E8C64FD7}" type="presParOf" srcId="{3E9F7DD0-0D69-4585-9035-A88A515C59D3}" destId="{3AF8C1C1-CE6C-412C-9243-CF2B744177B4}" srcOrd="0" destOrd="0" presId="urn:microsoft.com/office/officeart/2018/2/layout/IconVerticalSolidList"/>
    <dgm:cxn modelId="{8F80625A-DC03-48BD-BC70-069DF268A470}" type="presParOf" srcId="{3E9F7DD0-0D69-4585-9035-A88A515C59D3}" destId="{29671FDC-E361-48C8-A6BF-BBB1ABB33432}" srcOrd="1" destOrd="0" presId="urn:microsoft.com/office/officeart/2018/2/layout/IconVerticalSolidList"/>
    <dgm:cxn modelId="{E8FA5306-B164-47A7-8BC9-73A6876C5A98}" type="presParOf" srcId="{3E9F7DD0-0D69-4585-9035-A88A515C59D3}" destId="{D1971072-4993-4BBE-B150-0CB937547E4C}" srcOrd="2" destOrd="0" presId="urn:microsoft.com/office/officeart/2018/2/layout/IconVerticalSolidList"/>
    <dgm:cxn modelId="{93B14419-52BE-4847-BF9C-782750CB3C79}" type="presParOf" srcId="{3E9F7DD0-0D69-4585-9035-A88A515C59D3}" destId="{DFE348E4-257A-4396-8116-626A0C71D5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7982F5-C47D-47FF-B28E-4B642DA8D14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895FA53-51EC-4BFB-A164-46B2F7C32137}">
      <dgm:prSet/>
      <dgm:spPr/>
      <dgm:t>
        <a:bodyPr/>
        <a:lstStyle/>
        <a:p>
          <a:r>
            <a:rPr lang="nb-NO"/>
            <a:t>BNP måler verdi til markedspriser</a:t>
          </a:r>
          <a:endParaRPr lang="en-US"/>
        </a:p>
      </dgm:t>
    </dgm:pt>
    <dgm:pt modelId="{CF3F3EEF-F912-44CA-997D-C90D50D4353B}" type="parTrans" cxnId="{3F823299-15DC-4B43-9975-9337CA1BED73}">
      <dgm:prSet/>
      <dgm:spPr/>
      <dgm:t>
        <a:bodyPr/>
        <a:lstStyle/>
        <a:p>
          <a:endParaRPr lang="en-US"/>
        </a:p>
      </dgm:t>
    </dgm:pt>
    <dgm:pt modelId="{B730DAB9-CC62-44DC-955F-98AC30F7B8F5}" type="sibTrans" cxnId="{3F823299-15DC-4B43-9975-9337CA1BED73}">
      <dgm:prSet/>
      <dgm:spPr/>
      <dgm:t>
        <a:bodyPr/>
        <a:lstStyle/>
        <a:p>
          <a:endParaRPr lang="en-US"/>
        </a:p>
      </dgm:t>
    </dgm:pt>
    <dgm:pt modelId="{71D66B8D-25CF-46E7-B881-A3C6F8C2788E}">
      <dgm:prSet/>
      <dgm:spPr/>
      <dgm:t>
        <a:bodyPr/>
        <a:lstStyle/>
        <a:p>
          <a:r>
            <a:rPr lang="nb-NO"/>
            <a:t>Varer/tjenester produsert av offentlig sektor er ikke omsatt på et marked</a:t>
          </a:r>
          <a:endParaRPr lang="en-US"/>
        </a:p>
      </dgm:t>
    </dgm:pt>
    <dgm:pt modelId="{9216FFB2-42F2-4C0A-B5C0-D35FC8B155B3}" type="parTrans" cxnId="{F8458096-2CF9-4612-A402-F7595734E16E}">
      <dgm:prSet/>
      <dgm:spPr/>
      <dgm:t>
        <a:bodyPr/>
        <a:lstStyle/>
        <a:p>
          <a:endParaRPr lang="en-US"/>
        </a:p>
      </dgm:t>
    </dgm:pt>
    <dgm:pt modelId="{9803ADE7-0ECF-417A-AE6B-CD6A1E0264A2}" type="sibTrans" cxnId="{F8458096-2CF9-4612-A402-F7595734E16E}">
      <dgm:prSet/>
      <dgm:spPr/>
      <dgm:t>
        <a:bodyPr/>
        <a:lstStyle/>
        <a:p>
          <a:endParaRPr lang="en-US"/>
        </a:p>
      </dgm:t>
    </dgm:pt>
    <dgm:pt modelId="{E54B1762-1101-45AD-8FF3-85D6E2F57FDE}">
      <dgm:prSet/>
      <dgm:spPr/>
      <dgm:t>
        <a:bodyPr/>
        <a:lstStyle/>
        <a:p>
          <a:r>
            <a:rPr lang="nb-NO"/>
            <a:t>Hva er markedsprisen?</a:t>
          </a:r>
          <a:endParaRPr lang="en-US"/>
        </a:p>
      </dgm:t>
    </dgm:pt>
    <dgm:pt modelId="{10FDEBAA-78A8-4D9F-81E1-C0FAAC39A6A4}" type="parTrans" cxnId="{D60F9DDD-B8DF-4B6F-860E-B943E5CA3D4D}">
      <dgm:prSet/>
      <dgm:spPr/>
      <dgm:t>
        <a:bodyPr/>
        <a:lstStyle/>
        <a:p>
          <a:endParaRPr lang="en-US"/>
        </a:p>
      </dgm:t>
    </dgm:pt>
    <dgm:pt modelId="{ACD81F16-6DCF-4C3C-844B-9F8AAB96918C}" type="sibTrans" cxnId="{D60F9DDD-B8DF-4B6F-860E-B943E5CA3D4D}">
      <dgm:prSet/>
      <dgm:spPr/>
      <dgm:t>
        <a:bodyPr/>
        <a:lstStyle/>
        <a:p>
          <a:endParaRPr lang="en-US"/>
        </a:p>
      </dgm:t>
    </dgm:pt>
    <dgm:pt modelId="{1D5FB839-0C38-43BA-9A05-73EBEDF4801C}">
      <dgm:prSet/>
      <dgm:spPr/>
      <dgm:t>
        <a:bodyPr/>
        <a:lstStyle/>
        <a:p>
          <a:r>
            <a:rPr lang="nb-NO"/>
            <a:t>Bruk kostnaden for a bringe frem tjenesten? (problematisk?)</a:t>
          </a:r>
          <a:endParaRPr lang="en-US"/>
        </a:p>
      </dgm:t>
    </dgm:pt>
    <dgm:pt modelId="{6AE0E5D0-2486-4CC2-90C0-A71E148D7D62}" type="parTrans" cxnId="{30224206-55E3-4FCF-B059-7BA40677A193}">
      <dgm:prSet/>
      <dgm:spPr/>
      <dgm:t>
        <a:bodyPr/>
        <a:lstStyle/>
        <a:p>
          <a:endParaRPr lang="en-US"/>
        </a:p>
      </dgm:t>
    </dgm:pt>
    <dgm:pt modelId="{1B398BF3-67CA-488E-AC4A-91D445E6A6F4}" type="sibTrans" cxnId="{30224206-55E3-4FCF-B059-7BA40677A193}">
      <dgm:prSet/>
      <dgm:spPr/>
      <dgm:t>
        <a:bodyPr/>
        <a:lstStyle/>
        <a:p>
          <a:endParaRPr lang="en-US"/>
        </a:p>
      </dgm:t>
    </dgm:pt>
    <dgm:pt modelId="{1426CC6D-8E00-4A10-ABA9-41C6D12A2177}" type="pres">
      <dgm:prSet presAssocID="{A47982F5-C47D-47FF-B28E-4B642DA8D14E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BDACE9-F046-4A99-9C94-1D44ABA99FF9}" type="pres">
      <dgm:prSet presAssocID="{5895FA53-51EC-4BFB-A164-46B2F7C32137}" presName="compNode" presStyleCnt="0"/>
      <dgm:spPr/>
    </dgm:pt>
    <dgm:pt modelId="{5B94BED5-0D3B-4457-8927-08C37172580C}" type="pres">
      <dgm:prSet presAssocID="{5895FA53-51EC-4BFB-A164-46B2F7C32137}" presName="bgRect" presStyleLbl="bgShp" presStyleIdx="0" presStyleCnt="4"/>
      <dgm:spPr/>
    </dgm:pt>
    <dgm:pt modelId="{7BA8C901-9668-4412-8A81-2CF0247DC228}" type="pres">
      <dgm:prSet presAssocID="{5895FA53-51EC-4BFB-A164-46B2F7C32137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D681E46-398D-417B-90FA-E4A157A7E6DB}" type="pres">
      <dgm:prSet presAssocID="{5895FA53-51EC-4BFB-A164-46B2F7C32137}" presName="spaceRect" presStyleCnt="0"/>
      <dgm:spPr/>
    </dgm:pt>
    <dgm:pt modelId="{2419793A-7BC5-4A87-A27D-F06A15DF1662}" type="pres">
      <dgm:prSet presAssocID="{5895FA53-51EC-4BFB-A164-46B2F7C32137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0C45130-4540-456B-9B93-EF39639B05AE}" type="pres">
      <dgm:prSet presAssocID="{B730DAB9-CC62-44DC-955F-98AC30F7B8F5}" presName="sibTrans" presStyleCnt="0"/>
      <dgm:spPr/>
    </dgm:pt>
    <dgm:pt modelId="{2829783E-2C76-4EDA-8E54-5A3D079B83CA}" type="pres">
      <dgm:prSet presAssocID="{71D66B8D-25CF-46E7-B881-A3C6F8C2788E}" presName="compNode" presStyleCnt="0"/>
      <dgm:spPr/>
    </dgm:pt>
    <dgm:pt modelId="{30EBBB20-5F42-42EC-A930-6B1906E66322}" type="pres">
      <dgm:prSet presAssocID="{71D66B8D-25CF-46E7-B881-A3C6F8C2788E}" presName="bgRect" presStyleLbl="bgShp" presStyleIdx="1" presStyleCnt="4"/>
      <dgm:spPr/>
    </dgm:pt>
    <dgm:pt modelId="{2B9CABA0-ADB9-4DCC-8FBB-2470A5C78B7B}" type="pres">
      <dgm:prSet presAssocID="{71D66B8D-25CF-46E7-B881-A3C6F8C2788E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08D57770-AC49-4F12-B44C-9F710418A270}" type="pres">
      <dgm:prSet presAssocID="{71D66B8D-25CF-46E7-B881-A3C6F8C2788E}" presName="spaceRect" presStyleCnt="0"/>
      <dgm:spPr/>
    </dgm:pt>
    <dgm:pt modelId="{BB9E6945-E1AC-42E3-B732-239D09AC852A}" type="pres">
      <dgm:prSet presAssocID="{71D66B8D-25CF-46E7-B881-A3C6F8C2788E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5AA7292-53C7-47A1-A96A-760B1F6FCF7D}" type="pres">
      <dgm:prSet presAssocID="{9803ADE7-0ECF-417A-AE6B-CD6A1E0264A2}" presName="sibTrans" presStyleCnt="0"/>
      <dgm:spPr/>
    </dgm:pt>
    <dgm:pt modelId="{A3D4ED5D-6AD7-4DDE-99EF-7CD3C07680D9}" type="pres">
      <dgm:prSet presAssocID="{E54B1762-1101-45AD-8FF3-85D6E2F57FDE}" presName="compNode" presStyleCnt="0"/>
      <dgm:spPr/>
    </dgm:pt>
    <dgm:pt modelId="{9662B321-AFDB-44D4-BDF4-B9401FD92D65}" type="pres">
      <dgm:prSet presAssocID="{E54B1762-1101-45AD-8FF3-85D6E2F57FDE}" presName="bgRect" presStyleLbl="bgShp" presStyleIdx="2" presStyleCnt="4"/>
      <dgm:spPr/>
    </dgm:pt>
    <dgm:pt modelId="{480981B6-5A72-42E5-AA84-02FB0B0F94A0}" type="pres">
      <dgm:prSet presAssocID="{E54B1762-1101-45AD-8FF3-85D6E2F57FDE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elp"/>
        </a:ext>
      </dgm:extLst>
    </dgm:pt>
    <dgm:pt modelId="{3ABE9524-019B-4F7E-BC98-75A52949FB50}" type="pres">
      <dgm:prSet presAssocID="{E54B1762-1101-45AD-8FF3-85D6E2F57FDE}" presName="spaceRect" presStyleCnt="0"/>
      <dgm:spPr/>
    </dgm:pt>
    <dgm:pt modelId="{32C4D481-6957-4D1B-92FA-6C6A45CADE69}" type="pres">
      <dgm:prSet presAssocID="{E54B1762-1101-45AD-8FF3-85D6E2F57FDE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F6D06DD-2713-4A7E-94B2-0DAE621C7755}" type="pres">
      <dgm:prSet presAssocID="{ACD81F16-6DCF-4C3C-844B-9F8AAB96918C}" presName="sibTrans" presStyleCnt="0"/>
      <dgm:spPr/>
    </dgm:pt>
    <dgm:pt modelId="{53033C43-C556-4E4C-997D-92FF36321648}" type="pres">
      <dgm:prSet presAssocID="{1D5FB839-0C38-43BA-9A05-73EBEDF4801C}" presName="compNode" presStyleCnt="0"/>
      <dgm:spPr/>
    </dgm:pt>
    <dgm:pt modelId="{1882809C-9AD0-4E75-9A13-F2967165C434}" type="pres">
      <dgm:prSet presAssocID="{1D5FB839-0C38-43BA-9A05-73EBEDF4801C}" presName="bgRect" presStyleLbl="bgShp" presStyleIdx="3" presStyleCnt="4"/>
      <dgm:spPr/>
    </dgm:pt>
    <dgm:pt modelId="{229A3DA1-253F-4A01-A3F4-C41D472730D4}" type="pres">
      <dgm:prSet presAssocID="{1D5FB839-0C38-43BA-9A05-73EBEDF4801C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734B96DD-AD64-42C3-82AD-B1C4AA34FFFC}" type="pres">
      <dgm:prSet presAssocID="{1D5FB839-0C38-43BA-9A05-73EBEDF4801C}" presName="spaceRect" presStyleCnt="0"/>
      <dgm:spPr/>
    </dgm:pt>
    <dgm:pt modelId="{63D3BAA0-0A3E-4151-ACFD-067156B4A8F2}" type="pres">
      <dgm:prSet presAssocID="{1D5FB839-0C38-43BA-9A05-73EBEDF4801C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2ACF579D-A4E9-42D8-8AC2-F4684D818241}" type="presOf" srcId="{E54B1762-1101-45AD-8FF3-85D6E2F57FDE}" destId="{32C4D481-6957-4D1B-92FA-6C6A45CADE69}" srcOrd="0" destOrd="0" presId="urn:microsoft.com/office/officeart/2018/2/layout/IconVerticalSolidList"/>
    <dgm:cxn modelId="{A512EF94-4874-4256-86DE-48FEB46CD964}" type="presOf" srcId="{1D5FB839-0C38-43BA-9A05-73EBEDF4801C}" destId="{63D3BAA0-0A3E-4151-ACFD-067156B4A8F2}" srcOrd="0" destOrd="0" presId="urn:microsoft.com/office/officeart/2018/2/layout/IconVerticalSolidList"/>
    <dgm:cxn modelId="{30224206-55E3-4FCF-B059-7BA40677A193}" srcId="{A47982F5-C47D-47FF-B28E-4B642DA8D14E}" destId="{1D5FB839-0C38-43BA-9A05-73EBEDF4801C}" srcOrd="3" destOrd="0" parTransId="{6AE0E5D0-2486-4CC2-90C0-A71E148D7D62}" sibTransId="{1B398BF3-67CA-488E-AC4A-91D445E6A6F4}"/>
    <dgm:cxn modelId="{D60F9DDD-B8DF-4B6F-860E-B943E5CA3D4D}" srcId="{A47982F5-C47D-47FF-B28E-4B642DA8D14E}" destId="{E54B1762-1101-45AD-8FF3-85D6E2F57FDE}" srcOrd="2" destOrd="0" parTransId="{10FDEBAA-78A8-4D9F-81E1-C0FAAC39A6A4}" sibTransId="{ACD81F16-6DCF-4C3C-844B-9F8AAB96918C}"/>
    <dgm:cxn modelId="{2815D44F-76E7-497E-B19A-04567B4ED841}" type="presOf" srcId="{71D66B8D-25CF-46E7-B881-A3C6F8C2788E}" destId="{BB9E6945-E1AC-42E3-B732-239D09AC852A}" srcOrd="0" destOrd="0" presId="urn:microsoft.com/office/officeart/2018/2/layout/IconVerticalSolidList"/>
    <dgm:cxn modelId="{3F823299-15DC-4B43-9975-9337CA1BED73}" srcId="{A47982F5-C47D-47FF-B28E-4B642DA8D14E}" destId="{5895FA53-51EC-4BFB-A164-46B2F7C32137}" srcOrd="0" destOrd="0" parTransId="{CF3F3EEF-F912-44CA-997D-C90D50D4353B}" sibTransId="{B730DAB9-CC62-44DC-955F-98AC30F7B8F5}"/>
    <dgm:cxn modelId="{E06A4B56-8B67-48DF-AE1C-CD1B550B8B91}" type="presOf" srcId="{5895FA53-51EC-4BFB-A164-46B2F7C32137}" destId="{2419793A-7BC5-4A87-A27D-F06A15DF1662}" srcOrd="0" destOrd="0" presId="urn:microsoft.com/office/officeart/2018/2/layout/IconVerticalSolidList"/>
    <dgm:cxn modelId="{F8458096-2CF9-4612-A402-F7595734E16E}" srcId="{A47982F5-C47D-47FF-B28E-4B642DA8D14E}" destId="{71D66B8D-25CF-46E7-B881-A3C6F8C2788E}" srcOrd="1" destOrd="0" parTransId="{9216FFB2-42F2-4C0A-B5C0-D35FC8B155B3}" sibTransId="{9803ADE7-0ECF-417A-AE6B-CD6A1E0264A2}"/>
    <dgm:cxn modelId="{DCD6C7E2-A825-47AF-8306-FD524ABBCAEC}" type="presOf" srcId="{A47982F5-C47D-47FF-B28E-4B642DA8D14E}" destId="{1426CC6D-8E00-4A10-ABA9-41C6D12A2177}" srcOrd="0" destOrd="0" presId="urn:microsoft.com/office/officeart/2018/2/layout/IconVerticalSolidList"/>
    <dgm:cxn modelId="{C5784B7C-DAC5-4281-AAD1-6BC467503443}" type="presParOf" srcId="{1426CC6D-8E00-4A10-ABA9-41C6D12A2177}" destId="{D8BDACE9-F046-4A99-9C94-1D44ABA99FF9}" srcOrd="0" destOrd="0" presId="urn:microsoft.com/office/officeart/2018/2/layout/IconVerticalSolidList"/>
    <dgm:cxn modelId="{2ED73218-B4DD-47D8-A67A-EB9B34732707}" type="presParOf" srcId="{D8BDACE9-F046-4A99-9C94-1D44ABA99FF9}" destId="{5B94BED5-0D3B-4457-8927-08C37172580C}" srcOrd="0" destOrd="0" presId="urn:microsoft.com/office/officeart/2018/2/layout/IconVerticalSolidList"/>
    <dgm:cxn modelId="{F0C67D9C-0DFB-4AE6-BB64-890E12DDF2FA}" type="presParOf" srcId="{D8BDACE9-F046-4A99-9C94-1D44ABA99FF9}" destId="{7BA8C901-9668-4412-8A81-2CF0247DC228}" srcOrd="1" destOrd="0" presId="urn:microsoft.com/office/officeart/2018/2/layout/IconVerticalSolidList"/>
    <dgm:cxn modelId="{E09F580D-6E5A-41E3-AB62-969B54DDF920}" type="presParOf" srcId="{D8BDACE9-F046-4A99-9C94-1D44ABA99FF9}" destId="{3D681E46-398D-417B-90FA-E4A157A7E6DB}" srcOrd="2" destOrd="0" presId="urn:microsoft.com/office/officeart/2018/2/layout/IconVerticalSolidList"/>
    <dgm:cxn modelId="{146D2552-7215-40DC-A9B5-71C0B1A30004}" type="presParOf" srcId="{D8BDACE9-F046-4A99-9C94-1D44ABA99FF9}" destId="{2419793A-7BC5-4A87-A27D-F06A15DF1662}" srcOrd="3" destOrd="0" presId="urn:microsoft.com/office/officeart/2018/2/layout/IconVerticalSolidList"/>
    <dgm:cxn modelId="{C256407C-3EA1-4AC2-81E8-7A7E4750CAFE}" type="presParOf" srcId="{1426CC6D-8E00-4A10-ABA9-41C6D12A2177}" destId="{40C45130-4540-456B-9B93-EF39639B05AE}" srcOrd="1" destOrd="0" presId="urn:microsoft.com/office/officeart/2018/2/layout/IconVerticalSolidList"/>
    <dgm:cxn modelId="{B432B908-6115-4C5A-89F2-1AB1DA452F9C}" type="presParOf" srcId="{1426CC6D-8E00-4A10-ABA9-41C6D12A2177}" destId="{2829783E-2C76-4EDA-8E54-5A3D079B83CA}" srcOrd="2" destOrd="0" presId="urn:microsoft.com/office/officeart/2018/2/layout/IconVerticalSolidList"/>
    <dgm:cxn modelId="{8C6158FA-4EE4-4227-B7A9-A74F2718005E}" type="presParOf" srcId="{2829783E-2C76-4EDA-8E54-5A3D079B83CA}" destId="{30EBBB20-5F42-42EC-A930-6B1906E66322}" srcOrd="0" destOrd="0" presId="urn:microsoft.com/office/officeart/2018/2/layout/IconVerticalSolidList"/>
    <dgm:cxn modelId="{8E33CAAA-A0B6-4DC6-B836-815A6D5F6FF5}" type="presParOf" srcId="{2829783E-2C76-4EDA-8E54-5A3D079B83CA}" destId="{2B9CABA0-ADB9-4DCC-8FBB-2470A5C78B7B}" srcOrd="1" destOrd="0" presId="urn:microsoft.com/office/officeart/2018/2/layout/IconVerticalSolidList"/>
    <dgm:cxn modelId="{CC79506B-76BF-4D59-90D5-3A22C74F54EB}" type="presParOf" srcId="{2829783E-2C76-4EDA-8E54-5A3D079B83CA}" destId="{08D57770-AC49-4F12-B44C-9F710418A270}" srcOrd="2" destOrd="0" presId="urn:microsoft.com/office/officeart/2018/2/layout/IconVerticalSolidList"/>
    <dgm:cxn modelId="{61553722-6DF7-4812-AEB1-CAE91527F006}" type="presParOf" srcId="{2829783E-2C76-4EDA-8E54-5A3D079B83CA}" destId="{BB9E6945-E1AC-42E3-B732-239D09AC852A}" srcOrd="3" destOrd="0" presId="urn:microsoft.com/office/officeart/2018/2/layout/IconVerticalSolidList"/>
    <dgm:cxn modelId="{075A5340-3375-492F-B933-4281971DDD65}" type="presParOf" srcId="{1426CC6D-8E00-4A10-ABA9-41C6D12A2177}" destId="{45AA7292-53C7-47A1-A96A-760B1F6FCF7D}" srcOrd="3" destOrd="0" presId="urn:microsoft.com/office/officeart/2018/2/layout/IconVerticalSolidList"/>
    <dgm:cxn modelId="{89108C43-25A8-46FF-B500-0FA2740EBEB0}" type="presParOf" srcId="{1426CC6D-8E00-4A10-ABA9-41C6D12A2177}" destId="{A3D4ED5D-6AD7-4DDE-99EF-7CD3C07680D9}" srcOrd="4" destOrd="0" presId="urn:microsoft.com/office/officeart/2018/2/layout/IconVerticalSolidList"/>
    <dgm:cxn modelId="{D9827762-1573-42CD-886B-4F8A2EB00E84}" type="presParOf" srcId="{A3D4ED5D-6AD7-4DDE-99EF-7CD3C07680D9}" destId="{9662B321-AFDB-44D4-BDF4-B9401FD92D65}" srcOrd="0" destOrd="0" presId="urn:microsoft.com/office/officeart/2018/2/layout/IconVerticalSolidList"/>
    <dgm:cxn modelId="{67489CA1-CD12-4434-BCC2-790FE8B64875}" type="presParOf" srcId="{A3D4ED5D-6AD7-4DDE-99EF-7CD3C07680D9}" destId="{480981B6-5A72-42E5-AA84-02FB0B0F94A0}" srcOrd="1" destOrd="0" presId="urn:microsoft.com/office/officeart/2018/2/layout/IconVerticalSolidList"/>
    <dgm:cxn modelId="{9FA45E37-B08D-49BF-A0E2-676572A217B7}" type="presParOf" srcId="{A3D4ED5D-6AD7-4DDE-99EF-7CD3C07680D9}" destId="{3ABE9524-019B-4F7E-BC98-75A52949FB50}" srcOrd="2" destOrd="0" presId="urn:microsoft.com/office/officeart/2018/2/layout/IconVerticalSolidList"/>
    <dgm:cxn modelId="{56492E17-EB8A-478D-B25A-55A260CE428E}" type="presParOf" srcId="{A3D4ED5D-6AD7-4DDE-99EF-7CD3C07680D9}" destId="{32C4D481-6957-4D1B-92FA-6C6A45CADE69}" srcOrd="3" destOrd="0" presId="urn:microsoft.com/office/officeart/2018/2/layout/IconVerticalSolidList"/>
    <dgm:cxn modelId="{70F9A003-2948-418B-B9C7-DA92BD8ECFC2}" type="presParOf" srcId="{1426CC6D-8E00-4A10-ABA9-41C6D12A2177}" destId="{5F6D06DD-2713-4A7E-94B2-0DAE621C7755}" srcOrd="5" destOrd="0" presId="urn:microsoft.com/office/officeart/2018/2/layout/IconVerticalSolidList"/>
    <dgm:cxn modelId="{6D5CEC28-3FD7-4474-A3CE-30435191E1E2}" type="presParOf" srcId="{1426CC6D-8E00-4A10-ABA9-41C6D12A2177}" destId="{53033C43-C556-4E4C-997D-92FF36321648}" srcOrd="6" destOrd="0" presId="urn:microsoft.com/office/officeart/2018/2/layout/IconVerticalSolidList"/>
    <dgm:cxn modelId="{D5D3C622-EABB-4D2B-917F-02C8CC533EC5}" type="presParOf" srcId="{53033C43-C556-4E4C-997D-92FF36321648}" destId="{1882809C-9AD0-4E75-9A13-F2967165C434}" srcOrd="0" destOrd="0" presId="urn:microsoft.com/office/officeart/2018/2/layout/IconVerticalSolidList"/>
    <dgm:cxn modelId="{3C043EBF-61CC-40BA-BD48-9691C74D11A7}" type="presParOf" srcId="{53033C43-C556-4E4C-997D-92FF36321648}" destId="{229A3DA1-253F-4A01-A3F4-C41D472730D4}" srcOrd="1" destOrd="0" presId="urn:microsoft.com/office/officeart/2018/2/layout/IconVerticalSolidList"/>
    <dgm:cxn modelId="{ABCE817A-F2BA-4525-8A0A-08C4EE35C352}" type="presParOf" srcId="{53033C43-C556-4E4C-997D-92FF36321648}" destId="{734B96DD-AD64-42C3-82AD-B1C4AA34FFFC}" srcOrd="2" destOrd="0" presId="urn:microsoft.com/office/officeart/2018/2/layout/IconVerticalSolidList"/>
    <dgm:cxn modelId="{2AEFD424-CE73-4E5F-991B-DCAA3A18EB48}" type="presParOf" srcId="{53033C43-C556-4E4C-997D-92FF36321648}" destId="{63D3BAA0-0A3E-4151-ACFD-067156B4A8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CC0EF-6D28-4A49-ABC3-E7287853BE28}">
      <dsp:nvSpPr>
        <dsp:cNvPr id="0" name=""/>
        <dsp:cNvSpPr/>
      </dsp:nvSpPr>
      <dsp:spPr>
        <a:xfrm>
          <a:off x="0" y="282519"/>
          <a:ext cx="10515600" cy="184274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500" kern="1200"/>
            <a:t>BNP = markedsverdien av alle varer og tjenester produsert i et land i løpet av et år, minus de varene og tjenestene som blir brukt i denne produksjonen.</a:t>
          </a:r>
          <a:endParaRPr lang="en-US" sz="3500" kern="1200"/>
        </a:p>
      </dsp:txBody>
      <dsp:txXfrm>
        <a:off x="89956" y="372475"/>
        <a:ext cx="10335688" cy="1662837"/>
      </dsp:txXfrm>
    </dsp:sp>
    <dsp:sp modelId="{8CCDF22A-67FE-41EC-96D0-01A61D9F8E16}">
      <dsp:nvSpPr>
        <dsp:cNvPr id="0" name=""/>
        <dsp:cNvSpPr/>
      </dsp:nvSpPr>
      <dsp:spPr>
        <a:xfrm>
          <a:off x="0" y="2226069"/>
          <a:ext cx="10515600" cy="184274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500" kern="1200"/>
            <a:t>Viser tilstanden og utviklingen i et lands økonomi</a:t>
          </a:r>
          <a:endParaRPr lang="en-US" sz="3500" kern="1200"/>
        </a:p>
      </dsp:txBody>
      <dsp:txXfrm>
        <a:off x="89956" y="2316025"/>
        <a:ext cx="10335688" cy="16628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E9B99-57B0-4555-A8B5-D8A5BCE98122}">
      <dsp:nvSpPr>
        <dsp:cNvPr id="0" name=""/>
        <dsp:cNvSpPr/>
      </dsp:nvSpPr>
      <dsp:spPr>
        <a:xfrm>
          <a:off x="0" y="694449"/>
          <a:ext cx="10515600" cy="912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900" kern="1200" dirty="0"/>
            <a:t>Ta bort effekten av prisendringer over tid.</a:t>
          </a:r>
          <a:endParaRPr lang="en-US" sz="3900" kern="1200" dirty="0"/>
        </a:p>
      </dsp:txBody>
      <dsp:txXfrm>
        <a:off x="44549" y="738998"/>
        <a:ext cx="10426502" cy="823502"/>
      </dsp:txXfrm>
    </dsp:sp>
    <dsp:sp modelId="{C2D8EF1E-6D27-4ECA-9173-600B372ED3A8}">
      <dsp:nvSpPr>
        <dsp:cNvPr id="0" name=""/>
        <dsp:cNvSpPr/>
      </dsp:nvSpPr>
      <dsp:spPr>
        <a:xfrm>
          <a:off x="0" y="1719369"/>
          <a:ext cx="10515600" cy="912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900" kern="1200"/>
            <a:t>Målt i «faste priser». Basis år</a:t>
          </a:r>
          <a:endParaRPr lang="en-US" sz="3900" kern="1200"/>
        </a:p>
      </dsp:txBody>
      <dsp:txXfrm>
        <a:off x="44549" y="1763918"/>
        <a:ext cx="10426502" cy="823502"/>
      </dsp:txXfrm>
    </dsp:sp>
    <dsp:sp modelId="{9678D7C3-2640-46E6-A145-8187C6F08D97}">
      <dsp:nvSpPr>
        <dsp:cNvPr id="0" name=""/>
        <dsp:cNvSpPr/>
      </dsp:nvSpPr>
      <dsp:spPr>
        <a:xfrm>
          <a:off x="0" y="2744289"/>
          <a:ext cx="10515600" cy="912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900" kern="1200"/>
            <a:t>Skiller ut volumendringer mellom tidsperioder</a:t>
          </a:r>
          <a:endParaRPr lang="en-US" sz="3900" kern="1200"/>
        </a:p>
      </dsp:txBody>
      <dsp:txXfrm>
        <a:off x="44549" y="2788838"/>
        <a:ext cx="10426502" cy="823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5FA4A-28D7-4393-BB49-9BBFC7F259C0}">
      <dsp:nvSpPr>
        <dsp:cNvPr id="0" name=""/>
        <dsp:cNvSpPr/>
      </dsp:nvSpPr>
      <dsp:spPr>
        <a:xfrm>
          <a:off x="0" y="47844"/>
          <a:ext cx="10515600" cy="135134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500" kern="1200"/>
            <a:t>Du får mer for 100 NOK i Thailand (vekslet til baht) enn i Norge.</a:t>
          </a:r>
          <a:endParaRPr lang="en-US" sz="3500" kern="1200"/>
        </a:p>
      </dsp:txBody>
      <dsp:txXfrm>
        <a:off x="65967" y="113811"/>
        <a:ext cx="10383666" cy="1219415"/>
      </dsp:txXfrm>
    </dsp:sp>
    <dsp:sp modelId="{ACA80421-FEFD-4530-81D9-E30EEE52A55C}">
      <dsp:nvSpPr>
        <dsp:cNvPr id="0" name=""/>
        <dsp:cNvSpPr/>
      </dsp:nvSpPr>
      <dsp:spPr>
        <a:xfrm>
          <a:off x="0" y="1499994"/>
          <a:ext cx="10515600" cy="135134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500" kern="1200"/>
            <a:t>Man justerer slik at kjøpekraften blir det samme innenlands i økonomien som skal sammenliknes.</a:t>
          </a:r>
          <a:endParaRPr lang="en-US" sz="3500" kern="1200"/>
        </a:p>
      </dsp:txBody>
      <dsp:txXfrm>
        <a:off x="65967" y="1565961"/>
        <a:ext cx="10383666" cy="1219415"/>
      </dsp:txXfrm>
    </dsp:sp>
    <dsp:sp modelId="{FC104731-DEBF-415F-984C-17597CCB5BC8}">
      <dsp:nvSpPr>
        <dsp:cNvPr id="0" name=""/>
        <dsp:cNvSpPr/>
      </dsp:nvSpPr>
      <dsp:spPr>
        <a:xfrm>
          <a:off x="0" y="2952143"/>
          <a:ext cx="10515600" cy="135134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500" kern="1200"/>
            <a:t>Et eksempel på hvordan dette beregnes er </a:t>
          </a:r>
          <a:r>
            <a:rPr lang="nb-NO" sz="3500" kern="1200">
              <a:hlinkClick xmlns:r="http://schemas.openxmlformats.org/officeDocument/2006/relationships" r:id="rId1"/>
            </a:rPr>
            <a:t>Big Mac Index</a:t>
          </a:r>
          <a:r>
            <a:rPr lang="nb-NO" sz="3500" kern="1200"/>
            <a:t> (The Economist)</a:t>
          </a:r>
          <a:endParaRPr lang="en-US" sz="3500" kern="1200"/>
        </a:p>
      </dsp:txBody>
      <dsp:txXfrm>
        <a:off x="65967" y="3018110"/>
        <a:ext cx="10383666" cy="12194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040A3B-DC1A-4B96-834A-E6B1425CCBA7}">
      <dsp:nvSpPr>
        <dsp:cNvPr id="0" name=""/>
        <dsp:cNvSpPr/>
      </dsp:nvSpPr>
      <dsp:spPr>
        <a:xfrm>
          <a:off x="0" y="55628"/>
          <a:ext cx="10515600" cy="10038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/>
            <a:t>En internasjonal sammenlikning bruker reelt BNP, justert for kjøpekraft, delt på antall innbyggere i et land</a:t>
          </a:r>
          <a:endParaRPr lang="en-US" sz="2600" kern="1200"/>
        </a:p>
      </dsp:txBody>
      <dsp:txXfrm>
        <a:off x="49004" y="104632"/>
        <a:ext cx="10417592" cy="905852"/>
      </dsp:txXfrm>
    </dsp:sp>
    <dsp:sp modelId="{4B9628A3-A37A-4946-A0F4-B8C16E5079BF}">
      <dsp:nvSpPr>
        <dsp:cNvPr id="0" name=""/>
        <dsp:cNvSpPr/>
      </dsp:nvSpPr>
      <dsp:spPr>
        <a:xfrm>
          <a:off x="0" y="1134369"/>
          <a:ext cx="10515600" cy="10038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>
              <a:hlinkClick xmlns:r="http://schemas.openxmlformats.org/officeDocument/2006/relationships" r:id="rId1"/>
            </a:rPr>
            <a:t>Figur her</a:t>
          </a:r>
          <a:endParaRPr lang="en-US" sz="2600" kern="1200"/>
        </a:p>
      </dsp:txBody>
      <dsp:txXfrm>
        <a:off x="49004" y="1183373"/>
        <a:ext cx="10417592" cy="905852"/>
      </dsp:txXfrm>
    </dsp:sp>
    <dsp:sp modelId="{C70F3ECE-CF5A-4619-BCEA-89877AD51E01}">
      <dsp:nvSpPr>
        <dsp:cNvPr id="0" name=""/>
        <dsp:cNvSpPr/>
      </dsp:nvSpPr>
      <dsp:spPr>
        <a:xfrm>
          <a:off x="0" y="2213109"/>
          <a:ext cx="10515600" cy="10038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/>
            <a:t>Økonomisk sett var jordkloden flat for tusen år siden!</a:t>
          </a:r>
          <a:endParaRPr lang="en-US" sz="2600" kern="1200"/>
        </a:p>
      </dsp:txBody>
      <dsp:txXfrm>
        <a:off x="49004" y="2262113"/>
        <a:ext cx="10417592" cy="905852"/>
      </dsp:txXfrm>
    </dsp:sp>
    <dsp:sp modelId="{E7F6EC9A-1EF7-4F13-B039-326E9FA45B6C}">
      <dsp:nvSpPr>
        <dsp:cNvPr id="0" name=""/>
        <dsp:cNvSpPr/>
      </dsp:nvSpPr>
      <dsp:spPr>
        <a:xfrm>
          <a:off x="0" y="3291849"/>
          <a:ext cx="10515600" cy="10038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/>
            <a:t>Forskjellig utvikling fører til </a:t>
          </a:r>
          <a:r>
            <a:rPr lang="nb-NO" sz="2600" b="1" kern="1200"/>
            <a:t>ulikhet</a:t>
          </a:r>
          <a:endParaRPr lang="en-US" sz="2600" kern="1200"/>
        </a:p>
      </dsp:txBody>
      <dsp:txXfrm>
        <a:off x="49004" y="3340853"/>
        <a:ext cx="10417592" cy="9058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D835C-6145-47AC-89AD-1E41040C7851}">
      <dsp:nvSpPr>
        <dsp:cNvPr id="0" name=""/>
        <dsp:cNvSpPr/>
      </dsp:nvSpPr>
      <dsp:spPr>
        <a:xfrm>
          <a:off x="0" y="707092"/>
          <a:ext cx="5181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75444A-7CA9-4153-8D9C-139608E137AA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74B9E-DEEE-46C8-9A3F-33D062489F43}">
      <dsp:nvSpPr>
        <dsp:cNvPr id="0" name=""/>
        <dsp:cNvSpPr/>
      </dsp:nvSpPr>
      <dsp:spPr>
        <a:xfrm>
          <a:off x="1507738" y="707092"/>
          <a:ext cx="3673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nb-NO" sz="2500" kern="1200" dirty="0"/>
            <a:t>BNP per innbygger gir gjennomsnittsinntekt</a:t>
          </a:r>
          <a:endParaRPr lang="en-US" sz="2500" kern="1200" dirty="0"/>
        </a:p>
      </dsp:txBody>
      <dsp:txXfrm>
        <a:off x="1507738" y="707092"/>
        <a:ext cx="3673861" cy="1305401"/>
      </dsp:txXfrm>
    </dsp:sp>
    <dsp:sp modelId="{3AF8C1C1-CE6C-412C-9243-CF2B744177B4}">
      <dsp:nvSpPr>
        <dsp:cNvPr id="0" name=""/>
        <dsp:cNvSpPr/>
      </dsp:nvSpPr>
      <dsp:spPr>
        <a:xfrm>
          <a:off x="0" y="2338844"/>
          <a:ext cx="5181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71FDC-E361-48C8-A6BF-BBB1ABB33432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348E4-257A-4396-8116-626A0C71D584}">
      <dsp:nvSpPr>
        <dsp:cNvPr id="0" name=""/>
        <dsp:cNvSpPr/>
      </dsp:nvSpPr>
      <dsp:spPr>
        <a:xfrm>
          <a:off x="1507738" y="2338844"/>
          <a:ext cx="3673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nb-NO" sz="2500" b="1" kern="1200"/>
            <a:t>Disponibel inntekt </a:t>
          </a:r>
          <a:r>
            <a:rPr lang="nb-NO" sz="2500" kern="1200"/>
            <a:t>sier mer om levestandarden</a:t>
          </a:r>
          <a:endParaRPr lang="en-US" sz="2500" kern="1200"/>
        </a:p>
      </dsp:txBody>
      <dsp:txXfrm>
        <a:off x="1507738" y="2338844"/>
        <a:ext cx="3673861" cy="13054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4BED5-0D3B-4457-8927-08C37172580C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8C901-9668-4412-8A81-2CF0247DC228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9793A-7BC5-4A87-A27D-F06A15DF1662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200" kern="1200"/>
            <a:t>BNP måler verdi til markedspriser</a:t>
          </a:r>
          <a:endParaRPr lang="en-US" sz="2200" kern="1200"/>
        </a:p>
      </dsp:txBody>
      <dsp:txXfrm>
        <a:off x="1057183" y="1805"/>
        <a:ext cx="9458416" cy="915310"/>
      </dsp:txXfrm>
    </dsp:sp>
    <dsp:sp modelId="{30EBBB20-5F42-42EC-A930-6B1906E66322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9CABA0-ADB9-4DCC-8FBB-2470A5C78B7B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E6945-E1AC-42E3-B732-239D09AC852A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200" kern="1200"/>
            <a:t>Varer/tjenester produsert av offentlig sektor er ikke omsatt på et marked</a:t>
          </a:r>
          <a:endParaRPr lang="en-US" sz="2200" kern="1200"/>
        </a:p>
      </dsp:txBody>
      <dsp:txXfrm>
        <a:off x="1057183" y="1145944"/>
        <a:ext cx="9458416" cy="915310"/>
      </dsp:txXfrm>
    </dsp:sp>
    <dsp:sp modelId="{9662B321-AFDB-44D4-BDF4-B9401FD92D65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981B6-5A72-42E5-AA84-02FB0B0F94A0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C4D481-6957-4D1B-92FA-6C6A45CADE69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200" kern="1200"/>
            <a:t>Hva er markedsprisen?</a:t>
          </a:r>
          <a:endParaRPr lang="en-US" sz="2200" kern="1200"/>
        </a:p>
      </dsp:txBody>
      <dsp:txXfrm>
        <a:off x="1057183" y="2290082"/>
        <a:ext cx="9458416" cy="915310"/>
      </dsp:txXfrm>
    </dsp:sp>
    <dsp:sp modelId="{1882809C-9AD0-4E75-9A13-F2967165C434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9A3DA1-253F-4A01-A3F4-C41D472730D4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3BAA0-0A3E-4151-ACFD-067156B4A8F2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200" kern="1200"/>
            <a:t>Bruk kostnaden for a bringe frem tjenesten? (problematisk?)</a:t>
          </a:r>
          <a:endParaRPr lang="en-US" sz="2200" kern="1200"/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50899-3D14-4A38-B0C5-4D2CF77B5B8A}" type="datetimeFigureOut">
              <a:rPr lang="nb-NO" smtClean="0"/>
              <a:t>06.09.2021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5F46-3402-4F9A-A575-76C8BB429A5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4814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bilde. Tilpass bildet med beskjær. For hjelp, se video på uit.no/profil</a:t>
            </a:r>
          </a:p>
        </p:txBody>
      </p:sp>
    </p:spTree>
    <p:extLst>
      <p:ext uri="{BB962C8B-B14F-4D97-AF65-F5344CB8AC3E}">
        <p14:creationId xmlns:p14="http://schemas.microsoft.com/office/powerpoint/2010/main" val="615897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905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2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bilde. Tilpass bildet med beskjær. For hjelp, se video på uit.no/profil</a:t>
            </a:r>
          </a:p>
        </p:txBody>
      </p:sp>
    </p:spTree>
    <p:extLst>
      <p:ext uri="{BB962C8B-B14F-4D97-AF65-F5344CB8AC3E}">
        <p14:creationId xmlns:p14="http://schemas.microsoft.com/office/powerpoint/2010/main" val="1334680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4081405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709082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</p:spTree>
    <p:extLst>
      <p:ext uri="{BB962C8B-B14F-4D97-AF65-F5344CB8AC3E}">
        <p14:creationId xmlns:p14="http://schemas.microsoft.com/office/powerpoint/2010/main" val="4270224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4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bilde. Tilpass bildet med beskjær. For hjelp, se video på uit.no/profil</a:t>
            </a:r>
          </a:p>
        </p:txBody>
      </p:sp>
    </p:spTree>
    <p:extLst>
      <p:ext uri="{BB962C8B-B14F-4D97-AF65-F5344CB8AC3E}">
        <p14:creationId xmlns:p14="http://schemas.microsoft.com/office/powerpoint/2010/main" val="2108539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955416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884416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</p:spTree>
    <p:extLst>
      <p:ext uri="{BB962C8B-B14F-4D97-AF65-F5344CB8AC3E}">
        <p14:creationId xmlns:p14="http://schemas.microsoft.com/office/powerpoint/2010/main" val="25734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96777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66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06787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</p:spTree>
    <p:extLst>
      <p:ext uri="{BB962C8B-B14F-4D97-AF65-F5344CB8AC3E}">
        <p14:creationId xmlns:p14="http://schemas.microsoft.com/office/powerpoint/2010/main" val="4187642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34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bilde. Tilpass bildet med beskjær. For hjelp, se video på uit.no/profil</a:t>
            </a:r>
          </a:p>
        </p:txBody>
      </p:sp>
    </p:spTree>
    <p:extLst>
      <p:ext uri="{BB962C8B-B14F-4D97-AF65-F5344CB8AC3E}">
        <p14:creationId xmlns:p14="http://schemas.microsoft.com/office/powerpoint/2010/main" val="226782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8950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761819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</p:spTree>
    <p:extLst>
      <p:ext uri="{BB962C8B-B14F-4D97-AF65-F5344CB8AC3E}">
        <p14:creationId xmlns:p14="http://schemas.microsoft.com/office/powerpoint/2010/main" val="107526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nb-NO" smtClean="0"/>
              <a:t>06.09.2021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94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nb-NO" smtClean="0"/>
              <a:t>06.09.2021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761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nb-NO" smtClean="0"/>
              <a:t>06.09.2021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861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nb-NO" smtClean="0"/>
              <a:t>06.09.2021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8254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re-econ.org/inequality-skyscraper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SOK-1004 Forelesning 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b-NO" dirty="0"/>
              <a:t>Bruttonasjonalprodukt og ulikhet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Derek J. Clark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78597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84BCB8-F5EE-469D-9B74-DFEA9B22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06" y="426720"/>
            <a:ext cx="10235184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5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DEAF-56CD-4A99-A211-70EE71D46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Vekst </a:t>
            </a:r>
            <a:r>
              <a:rPr lang="nb-NO" dirty="0" smtClean="0"/>
              <a:t>i BNP</a:t>
            </a:r>
            <a:endParaRPr lang="nb-N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5A94E-0C9F-47B4-BDB6-ED6637DAD5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b-NO" dirty="0" smtClean="0"/>
                  <a:t>Norge hadde BNP på 3 217 561 Mill NOK </a:t>
                </a:r>
                <a:r>
                  <a:rPr lang="nb-NO" dirty="0"/>
                  <a:t>i </a:t>
                </a:r>
                <a:r>
                  <a:rPr lang="nb-NO" dirty="0" smtClean="0"/>
                  <a:t>2017, </a:t>
                </a:r>
                <a:r>
                  <a:rPr lang="nb-NO" dirty="0"/>
                  <a:t>og </a:t>
                </a:r>
                <a:r>
                  <a:rPr lang="nb-NO" dirty="0" smtClean="0"/>
                  <a:t>3 144 506 Mill NOK </a:t>
                </a:r>
                <a:r>
                  <a:rPr lang="nb-NO" dirty="0"/>
                  <a:t>i </a:t>
                </a:r>
                <a:r>
                  <a:rPr lang="nb-NO" dirty="0" smtClean="0"/>
                  <a:t>2016. </a:t>
                </a:r>
                <a:r>
                  <a:rPr lang="nb-NO" dirty="0"/>
                  <a:t>(</a:t>
                </a:r>
                <a:r>
                  <a:rPr lang="nb-NO" dirty="0" smtClean="0"/>
                  <a:t>2015 NOK, </a:t>
                </a:r>
                <a:r>
                  <a:rPr lang="nb-NO" dirty="0" err="1"/>
                  <a:t>dvs</a:t>
                </a:r>
                <a:r>
                  <a:rPr lang="nb-NO" dirty="0"/>
                  <a:t> faste priser</a:t>
                </a:r>
                <a:r>
                  <a:rPr lang="nb-NO" dirty="0" smtClean="0"/>
                  <a:t>). Tall fra SSB</a:t>
                </a:r>
                <a:endParaRPr lang="nb-NO" dirty="0"/>
              </a:p>
              <a:p>
                <a:r>
                  <a:rPr lang="nb-NO" dirty="0"/>
                  <a:t>La dette være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201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𝑜𝑔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201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nb-NO" dirty="0"/>
                  <a:t>.</a:t>
                </a:r>
              </a:p>
              <a:p>
                <a:r>
                  <a:rPr lang="nb-NO" dirty="0"/>
                  <a:t>Vekstraten er gitt ved</a:t>
                </a:r>
              </a:p>
              <a:p>
                <a:pPr marL="0" indent="0">
                  <a:buNone/>
                </a:pPr>
                <a:endParaRPr lang="nb-NO" dirty="0"/>
              </a:p>
              <a:p>
                <a:pPr marL="0" indent="0">
                  <a:buNone/>
                </a:pPr>
                <a:r>
                  <a:rPr lang="nb-NO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b-NO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201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201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nb-NO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201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3217561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3144506</m:t>
                        </m:r>
                      </m:num>
                      <m:den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3144506</m:t>
                        </m:r>
                      </m:den>
                    </m:f>
                    <m:r>
                      <a:rPr lang="nb-NO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023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2,3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nb-NO" b="0" dirty="0"/>
              </a:p>
              <a:p>
                <a:pPr marL="0" indent="0">
                  <a:buNone/>
                </a:pPr>
                <a:endParaRPr lang="nb-NO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5A94E-0C9F-47B4-BDB6-ED6637DAD5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290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20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Nominell og reell vekst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595797"/>
              </p:ext>
            </p:extLst>
          </p:nvPr>
        </p:nvGraphicFramePr>
        <p:xfrm>
          <a:off x="1763947" y="2133597"/>
          <a:ext cx="7671883" cy="3459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29">
                  <a:extLst>
                    <a:ext uri="{9D8B030D-6E8A-4147-A177-3AD203B41FA5}">
                      <a16:colId xmlns:a16="http://schemas.microsoft.com/office/drawing/2014/main" val="1781838720"/>
                    </a:ext>
                  </a:extLst>
                </a:gridCol>
                <a:gridCol w="1490647">
                  <a:extLst>
                    <a:ext uri="{9D8B030D-6E8A-4147-A177-3AD203B41FA5}">
                      <a16:colId xmlns:a16="http://schemas.microsoft.com/office/drawing/2014/main" val="3236257437"/>
                    </a:ext>
                  </a:extLst>
                </a:gridCol>
                <a:gridCol w="779141">
                  <a:extLst>
                    <a:ext uri="{9D8B030D-6E8A-4147-A177-3AD203B41FA5}">
                      <a16:colId xmlns:a16="http://schemas.microsoft.com/office/drawing/2014/main" val="1355493592"/>
                    </a:ext>
                  </a:extLst>
                </a:gridCol>
                <a:gridCol w="1050587">
                  <a:extLst>
                    <a:ext uri="{9D8B030D-6E8A-4147-A177-3AD203B41FA5}">
                      <a16:colId xmlns:a16="http://schemas.microsoft.com/office/drawing/2014/main" val="3150078819"/>
                    </a:ext>
                  </a:extLst>
                </a:gridCol>
                <a:gridCol w="1251625">
                  <a:extLst>
                    <a:ext uri="{9D8B030D-6E8A-4147-A177-3AD203B41FA5}">
                      <a16:colId xmlns:a16="http://schemas.microsoft.com/office/drawing/2014/main" val="992709233"/>
                    </a:ext>
                  </a:extLst>
                </a:gridCol>
                <a:gridCol w="1044102">
                  <a:extLst>
                    <a:ext uri="{9D8B030D-6E8A-4147-A177-3AD203B41FA5}">
                      <a16:colId xmlns:a16="http://schemas.microsoft.com/office/drawing/2014/main" val="3331291304"/>
                    </a:ext>
                  </a:extLst>
                </a:gridCol>
                <a:gridCol w="1284052">
                  <a:extLst>
                    <a:ext uri="{9D8B030D-6E8A-4147-A177-3AD203B41FA5}">
                      <a16:colId xmlns:a16="http://schemas.microsoft.com/office/drawing/2014/main" val="1072396347"/>
                    </a:ext>
                  </a:extLst>
                </a:gridCol>
              </a:tblGrid>
              <a:tr h="662439">
                <a:tc>
                  <a:txBody>
                    <a:bodyPr/>
                    <a:lstStyle/>
                    <a:p>
                      <a:r>
                        <a:rPr lang="nb-NO" dirty="0" smtClean="0"/>
                        <a:t>År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Produksjon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Pris (kr)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BNP (</a:t>
                      </a:r>
                      <a:r>
                        <a:rPr lang="nb-NO" dirty="0" err="1" smtClean="0"/>
                        <a:t>nom</a:t>
                      </a:r>
                      <a:r>
                        <a:rPr lang="nb-NO" dirty="0" smtClean="0"/>
                        <a:t>)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Vekstrate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BNP (reelt, 2010 priser)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Vekstrate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150171"/>
                  </a:ext>
                </a:extLst>
              </a:tr>
              <a:tr h="378537">
                <a:tc>
                  <a:txBody>
                    <a:bodyPr/>
                    <a:lstStyle/>
                    <a:p>
                      <a:r>
                        <a:rPr lang="nb-NO" dirty="0" smtClean="0"/>
                        <a:t>2010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10 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100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100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5991"/>
                  </a:ext>
                </a:extLst>
              </a:tr>
              <a:tr h="378537">
                <a:tc>
                  <a:txBody>
                    <a:bodyPr/>
                    <a:lstStyle/>
                    <a:p>
                      <a:r>
                        <a:rPr lang="nb-NO" dirty="0" smtClean="0"/>
                        <a:t>2011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11 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165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65%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150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50%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120516"/>
                  </a:ext>
                </a:extLst>
              </a:tr>
              <a:tr h="378537">
                <a:tc>
                  <a:txBody>
                    <a:bodyPr/>
                    <a:lstStyle/>
                    <a:p>
                      <a:r>
                        <a:rPr lang="nb-NO" dirty="0" smtClean="0"/>
                        <a:t>2012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11,50 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264,50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60%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230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53,3%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81787"/>
                  </a:ext>
                </a:extLst>
              </a:tr>
              <a:tr h="378537">
                <a:tc>
                  <a:txBody>
                    <a:bodyPr/>
                    <a:lstStyle/>
                    <a:p>
                      <a:r>
                        <a:rPr lang="nb-NO" dirty="0" smtClean="0"/>
                        <a:t>2013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22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12,10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266,20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0,64%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220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-4,35%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406294"/>
                  </a:ext>
                </a:extLst>
              </a:tr>
              <a:tr h="378537">
                <a:tc>
                  <a:txBody>
                    <a:bodyPr/>
                    <a:lstStyle/>
                    <a:p>
                      <a:r>
                        <a:rPr lang="nb-NO" dirty="0" smtClean="0"/>
                        <a:t>2014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12,30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307,50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15,5%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250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13,6%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130709"/>
                  </a:ext>
                </a:extLst>
              </a:tr>
              <a:tr h="378537">
                <a:tc>
                  <a:txBody>
                    <a:bodyPr/>
                    <a:lstStyle/>
                    <a:p>
                      <a:r>
                        <a:rPr lang="nb-NO" dirty="0" smtClean="0"/>
                        <a:t>2015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12,50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312,50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1,6%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250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0%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290541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5797685" y="3677055"/>
            <a:ext cx="823609" cy="40856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374860" y="1433209"/>
            <a:ext cx="1264595" cy="221790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7454630" y="934755"/>
                <a:ext cx="2164054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165−100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 . 100%</m:t>
                      </m:r>
                    </m:oMath>
                  </m:oMathPara>
                </a14:m>
                <a:endParaRPr lang="nb-NO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630" y="934755"/>
                <a:ext cx="2164054" cy="5259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5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6D2B8-B321-4FC3-B4AE-D76274273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55245"/>
            <a:ext cx="10507394" cy="624080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0013004" y="2010383"/>
            <a:ext cx="6485" cy="804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53600" y="164105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2,3%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852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5499-2097-4D6A-9E89-8CD4539EB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Internasjonale priser - Kjøpekraftsparitet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F1F31B-D687-4164-A594-7B22337FE9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8514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46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4CDB-BACB-4D16-9E48-1F4E9123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Reelt BNP per innbygger over tid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EE4882-8DDA-4D77-8B71-879463049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45441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232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11CF0-BEFC-403D-93FA-E5A496A0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Inntektsfordelingen – måling av ulikhet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D29C1-6982-4E0A-81F5-3E4FFD61A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Anta 100 individer som bor i et land</a:t>
            </a:r>
          </a:p>
          <a:p>
            <a:r>
              <a:rPr lang="nb-NO" dirty="0"/>
              <a:t>Ranger de fra lavest til høyest inntekt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5035A6-8828-46EC-B8AE-585564B79E94}"/>
              </a:ext>
            </a:extLst>
          </p:cNvPr>
          <p:cNvCxnSpPr>
            <a:cxnSpLocks/>
          </p:cNvCxnSpPr>
          <p:nvPr/>
        </p:nvCxnSpPr>
        <p:spPr>
          <a:xfrm>
            <a:off x="2390775" y="5576888"/>
            <a:ext cx="7343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EFBFF6-A4B2-4FBC-A439-A659237598AA}"/>
              </a:ext>
            </a:extLst>
          </p:cNvPr>
          <p:cNvCxnSpPr/>
          <p:nvPr/>
        </p:nvCxnSpPr>
        <p:spPr>
          <a:xfrm flipV="1">
            <a:off x="2524125" y="3152775"/>
            <a:ext cx="0" cy="2752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DA56BF-D92F-43D7-8793-33FAA3AB35F3}"/>
              </a:ext>
            </a:extLst>
          </p:cNvPr>
          <p:cNvCxnSpPr/>
          <p:nvPr/>
        </p:nvCxnSpPr>
        <p:spPr>
          <a:xfrm flipV="1">
            <a:off x="2705100" y="5076825"/>
            <a:ext cx="0" cy="5000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50659A-450D-41A4-A3D9-3FAA173DB2DB}"/>
              </a:ext>
            </a:extLst>
          </p:cNvPr>
          <p:cNvCxnSpPr/>
          <p:nvPr/>
        </p:nvCxnSpPr>
        <p:spPr>
          <a:xfrm flipV="1">
            <a:off x="2876550" y="4933950"/>
            <a:ext cx="0" cy="642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292B5B-97F1-4EB4-82B1-9DDA26437E0F}"/>
              </a:ext>
            </a:extLst>
          </p:cNvPr>
          <p:cNvCxnSpPr/>
          <p:nvPr/>
        </p:nvCxnSpPr>
        <p:spPr>
          <a:xfrm flipV="1">
            <a:off x="3028950" y="4714875"/>
            <a:ext cx="0" cy="8620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18B7A8-1C12-4183-ADF1-02ABF6C10BE0}"/>
              </a:ext>
            </a:extLst>
          </p:cNvPr>
          <p:cNvCxnSpPr/>
          <p:nvPr/>
        </p:nvCxnSpPr>
        <p:spPr>
          <a:xfrm flipV="1">
            <a:off x="3219450" y="4343400"/>
            <a:ext cx="0" cy="1233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69D4D0-61B9-4212-9B25-57926D97FB36}"/>
              </a:ext>
            </a:extLst>
          </p:cNvPr>
          <p:cNvCxnSpPr/>
          <p:nvPr/>
        </p:nvCxnSpPr>
        <p:spPr>
          <a:xfrm flipV="1">
            <a:off x="9420225" y="3429000"/>
            <a:ext cx="0" cy="21478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43D1A1-7B7B-4B68-96B1-03BB680A39F8}"/>
              </a:ext>
            </a:extLst>
          </p:cNvPr>
          <p:cNvSpPr txBox="1"/>
          <p:nvPr/>
        </p:nvSpPr>
        <p:spPr>
          <a:xfrm>
            <a:off x="1236593" y="301783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Inntekt (kr)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10F1C2-B29D-4201-AF5B-73A13D5A4E64}"/>
              </a:ext>
            </a:extLst>
          </p:cNvPr>
          <p:cNvSpPr txBox="1"/>
          <p:nvPr/>
        </p:nvSpPr>
        <p:spPr>
          <a:xfrm>
            <a:off x="2524125" y="5692259"/>
            <a:ext cx="827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1 2 3 4							   100	person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3D9E30-83A9-47D8-93B4-E9DF60DF914A}"/>
              </a:ext>
            </a:extLst>
          </p:cNvPr>
          <p:cNvCxnSpPr/>
          <p:nvPr/>
        </p:nvCxnSpPr>
        <p:spPr>
          <a:xfrm flipV="1">
            <a:off x="5400675" y="4114800"/>
            <a:ext cx="0" cy="1462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267A23-F5F6-432E-9B4C-C101A2434498}"/>
              </a:ext>
            </a:extLst>
          </p:cNvPr>
          <p:cNvCxnSpPr/>
          <p:nvPr/>
        </p:nvCxnSpPr>
        <p:spPr>
          <a:xfrm flipV="1">
            <a:off x="7562850" y="3924300"/>
            <a:ext cx="0" cy="1652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19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11CF0-BEFC-403D-93FA-E5A496A0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Inntektsfordelingen – måling av ulikhet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D29C1-6982-4E0A-81F5-3E4FFD61A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 </a:t>
            </a:r>
            <a:r>
              <a:rPr lang="nb-NO" dirty="0" smtClean="0"/>
              <a:t>Ta </a:t>
            </a:r>
            <a:r>
              <a:rPr lang="nb-NO" dirty="0"/>
              <a:t>de 10 individer med lavest inntekt, og </a:t>
            </a:r>
            <a:r>
              <a:rPr lang="nb-NO" dirty="0" err="1"/>
              <a:t>beregn</a:t>
            </a:r>
            <a:r>
              <a:rPr lang="nb-NO" dirty="0"/>
              <a:t> gjennomsnittet.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5035A6-8828-46EC-B8AE-585564B79E94}"/>
              </a:ext>
            </a:extLst>
          </p:cNvPr>
          <p:cNvCxnSpPr>
            <a:cxnSpLocks/>
          </p:cNvCxnSpPr>
          <p:nvPr/>
        </p:nvCxnSpPr>
        <p:spPr>
          <a:xfrm>
            <a:off x="2390775" y="5576888"/>
            <a:ext cx="7343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EFBFF6-A4B2-4FBC-A439-A659237598AA}"/>
              </a:ext>
            </a:extLst>
          </p:cNvPr>
          <p:cNvCxnSpPr/>
          <p:nvPr/>
        </p:nvCxnSpPr>
        <p:spPr>
          <a:xfrm flipV="1">
            <a:off x="2524125" y="3152775"/>
            <a:ext cx="0" cy="2752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DA56BF-D92F-43D7-8793-33FAA3AB35F3}"/>
              </a:ext>
            </a:extLst>
          </p:cNvPr>
          <p:cNvCxnSpPr>
            <a:cxnSpLocks/>
          </p:cNvCxnSpPr>
          <p:nvPr/>
        </p:nvCxnSpPr>
        <p:spPr>
          <a:xfrm flipV="1">
            <a:off x="2705100" y="5410200"/>
            <a:ext cx="0" cy="166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50659A-450D-41A4-A3D9-3FAA173DB2DB}"/>
              </a:ext>
            </a:extLst>
          </p:cNvPr>
          <p:cNvCxnSpPr>
            <a:cxnSpLocks/>
          </p:cNvCxnSpPr>
          <p:nvPr/>
        </p:nvCxnSpPr>
        <p:spPr>
          <a:xfrm flipV="1">
            <a:off x="3267075" y="5276850"/>
            <a:ext cx="0" cy="3000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292B5B-97F1-4EB4-82B1-9DDA26437E0F}"/>
              </a:ext>
            </a:extLst>
          </p:cNvPr>
          <p:cNvCxnSpPr>
            <a:cxnSpLocks/>
          </p:cNvCxnSpPr>
          <p:nvPr/>
        </p:nvCxnSpPr>
        <p:spPr>
          <a:xfrm flipV="1">
            <a:off x="6096000" y="4581525"/>
            <a:ext cx="0" cy="9953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18B7A8-1C12-4183-ADF1-02ABF6C10BE0}"/>
              </a:ext>
            </a:extLst>
          </p:cNvPr>
          <p:cNvCxnSpPr/>
          <p:nvPr/>
        </p:nvCxnSpPr>
        <p:spPr>
          <a:xfrm flipV="1">
            <a:off x="6800850" y="4343400"/>
            <a:ext cx="0" cy="1233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69D4D0-61B9-4212-9B25-57926D97FB36}"/>
              </a:ext>
            </a:extLst>
          </p:cNvPr>
          <p:cNvCxnSpPr/>
          <p:nvPr/>
        </p:nvCxnSpPr>
        <p:spPr>
          <a:xfrm flipV="1">
            <a:off x="9420225" y="3429000"/>
            <a:ext cx="0" cy="21478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43D1A1-7B7B-4B68-96B1-03BB680A39F8}"/>
              </a:ext>
            </a:extLst>
          </p:cNvPr>
          <p:cNvSpPr txBox="1"/>
          <p:nvPr/>
        </p:nvSpPr>
        <p:spPr>
          <a:xfrm>
            <a:off x="1236593" y="301783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Inntekt (kr)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10F1C2-B29D-4201-AF5B-73A13D5A4E64}"/>
              </a:ext>
            </a:extLst>
          </p:cNvPr>
          <p:cNvSpPr txBox="1"/>
          <p:nvPr/>
        </p:nvSpPr>
        <p:spPr>
          <a:xfrm>
            <a:off x="2390775" y="5692259"/>
            <a:ext cx="872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1-10  11-20 						     91-100   personer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3D9E30-83A9-47D8-93B4-E9DF60DF914A}"/>
              </a:ext>
            </a:extLst>
          </p:cNvPr>
          <p:cNvCxnSpPr/>
          <p:nvPr/>
        </p:nvCxnSpPr>
        <p:spPr>
          <a:xfrm flipV="1">
            <a:off x="7610475" y="4114800"/>
            <a:ext cx="0" cy="1462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267A23-F5F6-432E-9B4C-C101A2434498}"/>
              </a:ext>
            </a:extLst>
          </p:cNvPr>
          <p:cNvCxnSpPr/>
          <p:nvPr/>
        </p:nvCxnSpPr>
        <p:spPr>
          <a:xfrm flipV="1">
            <a:off x="8534400" y="3924300"/>
            <a:ext cx="0" cy="1652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1A365F-E8B9-4BC3-AACC-4DF2951AE4A4}"/>
              </a:ext>
            </a:extLst>
          </p:cNvPr>
          <p:cNvCxnSpPr/>
          <p:nvPr/>
        </p:nvCxnSpPr>
        <p:spPr>
          <a:xfrm flipV="1">
            <a:off x="5372100" y="4714875"/>
            <a:ext cx="0" cy="8620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CFE1C0-FFD4-403A-86E6-4651E7EC96A5}"/>
              </a:ext>
            </a:extLst>
          </p:cNvPr>
          <p:cNvCxnSpPr/>
          <p:nvPr/>
        </p:nvCxnSpPr>
        <p:spPr>
          <a:xfrm flipV="1">
            <a:off x="4686300" y="4933950"/>
            <a:ext cx="0" cy="642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41E3AB-73F4-4845-95C1-358EFB816B06}"/>
              </a:ext>
            </a:extLst>
          </p:cNvPr>
          <p:cNvCxnSpPr/>
          <p:nvPr/>
        </p:nvCxnSpPr>
        <p:spPr>
          <a:xfrm flipV="1">
            <a:off x="3924300" y="5076825"/>
            <a:ext cx="0" cy="500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76AD04D-4E0B-4D13-987D-A1F07E881B15}"/>
              </a:ext>
            </a:extLst>
          </p:cNvPr>
          <p:cNvSpPr txBox="1"/>
          <p:nvPr/>
        </p:nvSpPr>
        <p:spPr>
          <a:xfrm>
            <a:off x="5638800" y="29718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10 datapunkter nå!</a:t>
            </a:r>
          </a:p>
        </p:txBody>
      </p:sp>
    </p:spTree>
    <p:extLst>
      <p:ext uri="{BB962C8B-B14F-4D97-AF65-F5344CB8AC3E}">
        <p14:creationId xmlns:p14="http://schemas.microsoft.com/office/powerpoint/2010/main" val="291312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07CFC-4C93-491A-9DE2-71A4E531F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Inntektsfordelingen i Norge i 2014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1285B0-0D81-4AFC-BDEE-282FA5CC62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8929" y="1825625"/>
            <a:ext cx="4440141" cy="4351338"/>
          </a:xfr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FF53BC1F-06D7-4ECF-9978-E866BC6E745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</p:spPr>
            <p:txBody>
              <a:bodyPr/>
              <a:lstStyle/>
              <a:p>
                <a:r>
                  <a:rPr lang="en-US" dirty="0"/>
                  <a:t>Laget i </a:t>
                </a:r>
                <a:r>
                  <a:rPr lang="en-US" dirty="0">
                    <a:hlinkClick r:id="rId3"/>
                  </a:rPr>
                  <a:t>Core</a:t>
                </a:r>
                <a:endParaRPr lang="en-US" dirty="0"/>
              </a:p>
              <a:p>
                <a:r>
                  <a:rPr lang="en-US" dirty="0" err="1"/>
                  <a:t>Målt</a:t>
                </a:r>
                <a:r>
                  <a:rPr lang="en-US" dirty="0"/>
                  <a:t> </a:t>
                </a:r>
                <a:r>
                  <a:rPr lang="en-US" dirty="0" smtClean="0"/>
                  <a:t>i </a:t>
                </a:r>
                <a:r>
                  <a:rPr lang="en-US" dirty="0"/>
                  <a:t>2005 USD</a:t>
                </a:r>
              </a:p>
              <a:p>
                <a:r>
                  <a:rPr lang="en-US" dirty="0" err="1"/>
                  <a:t>Hver</a:t>
                </a:r>
                <a:r>
                  <a:rPr lang="en-US" dirty="0"/>
                  <a:t> </a:t>
                </a:r>
                <a:r>
                  <a:rPr lang="en-US" dirty="0" err="1"/>
                  <a:t>gruppe</a:t>
                </a:r>
                <a:r>
                  <a:rPr lang="en-US" dirty="0"/>
                  <a:t> er </a:t>
                </a:r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:r>
                  <a:rPr lang="en-US" b="1" dirty="0" err="1"/>
                  <a:t>desil</a:t>
                </a:r>
                <a:endParaRPr lang="en-US" b="1" dirty="0"/>
              </a:p>
              <a:p>
                <a:r>
                  <a:rPr lang="en-US" dirty="0"/>
                  <a:t>Rich/poor ratio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𝑔𝑗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𝑖𝑛𝑛𝑡𝑒𝑘𝑡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𝑡𝑖𝑙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10. 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𝑑𝑒𝑠𝑖𝑙</m:t>
                        </m:r>
                      </m:num>
                      <m:den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𝑔𝑗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𝑖𝑛𝑛𝑡𝑒𝑘𝑡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𝑡𝑖𝑙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1. 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𝑑𝑒𝑠𝑖𝑙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FF53BC1F-06D7-4ECF-9978-E866BC6E74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  <a:blipFill>
                <a:blip r:embed="rId4"/>
                <a:stretch>
                  <a:fillRect l="-2118" t="-2381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11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86C8-CF44-48D7-BF9A-2C70DB43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Lorenz</a:t>
            </a:r>
            <a:r>
              <a:rPr lang="nb-NO" dirty="0"/>
              <a:t>-kurver og </a:t>
            </a:r>
            <a:r>
              <a:rPr lang="nb-NO" dirty="0" err="1"/>
              <a:t>Gini</a:t>
            </a:r>
            <a:r>
              <a:rPr lang="nb-NO" dirty="0"/>
              <a:t>-koeffisienten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E26777-A5AD-4E0C-91AB-4E15B1D036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466164"/>
            <a:ext cx="6184834" cy="337004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49F61-CFBC-4924-BBD6-FF8F4BE316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Fra </a:t>
            </a:r>
            <a:r>
              <a:rPr lang="nb-NO" dirty="0" err="1"/>
              <a:t>Core</a:t>
            </a:r>
            <a:endParaRPr lang="nb-NO" dirty="0"/>
          </a:p>
          <a:p>
            <a:r>
              <a:rPr lang="nb-NO" dirty="0"/>
              <a:t>Tall for Norge i 2014</a:t>
            </a:r>
          </a:p>
          <a:p>
            <a:r>
              <a:rPr lang="nb-NO" dirty="0" err="1"/>
              <a:t>Gini</a:t>
            </a:r>
            <a:r>
              <a:rPr lang="nb-NO" dirty="0"/>
              <a:t>-koeffisienten (indeksen) måler ulikhet og går fra 0 (fullstendig likhet) til 1 (den rikeste personen eier alt).</a:t>
            </a:r>
          </a:p>
          <a:p>
            <a:r>
              <a:rPr lang="nb-NO" dirty="0"/>
              <a:t>Lav </a:t>
            </a:r>
            <a:r>
              <a:rPr lang="nb-NO" dirty="0" err="1"/>
              <a:t>Gini</a:t>
            </a:r>
            <a:r>
              <a:rPr lang="nb-NO" dirty="0"/>
              <a:t>-koeffisient betyr mindre ulikhet</a:t>
            </a:r>
          </a:p>
          <a:p>
            <a:r>
              <a:rPr lang="nb-NO" dirty="0"/>
              <a:t>Måles som andel eller i %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377F33-7AE2-4724-B5B2-B9DCE7AD74C4}"/>
              </a:ext>
            </a:extLst>
          </p:cNvPr>
          <p:cNvCxnSpPr/>
          <p:nvPr/>
        </p:nvCxnSpPr>
        <p:spPr>
          <a:xfrm>
            <a:off x="1971040" y="3151188"/>
            <a:ext cx="599440" cy="27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D6594E-E406-4FB6-BF7A-EC851F906EFA}"/>
              </a:ext>
            </a:extLst>
          </p:cNvPr>
          <p:cNvCxnSpPr/>
          <p:nvPr/>
        </p:nvCxnSpPr>
        <p:spPr>
          <a:xfrm flipH="1" flipV="1">
            <a:off x="3838575" y="3429000"/>
            <a:ext cx="94297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203E8A9-578F-4220-B870-3EA979B7D51B}"/>
              </a:ext>
            </a:extLst>
          </p:cNvPr>
          <p:cNvSpPr txBox="1"/>
          <p:nvPr/>
        </p:nvSpPr>
        <p:spPr>
          <a:xfrm>
            <a:off x="1019175" y="280892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Full likhet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1B0249-2704-4D3A-956B-19283E14B0C2}"/>
              </a:ext>
            </a:extLst>
          </p:cNvPr>
          <p:cNvSpPr txBox="1"/>
          <p:nvPr/>
        </p:nvSpPr>
        <p:spPr>
          <a:xfrm>
            <a:off x="4210050" y="358140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Lorenz</a:t>
            </a:r>
            <a:r>
              <a:rPr lang="nb-NO" dirty="0"/>
              <a:t>-kurve</a:t>
            </a:r>
          </a:p>
        </p:txBody>
      </p:sp>
    </p:spTree>
    <p:extLst>
      <p:ext uri="{BB962C8B-B14F-4D97-AF65-F5344CB8AC3E}">
        <p14:creationId xmlns:p14="http://schemas.microsoft.com/office/powerpoint/2010/main" val="192408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2ED28-DFD0-49A9-8A2D-A6D126C5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Bruttonasjonalprodukt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E7499B-796A-4FBD-9ED0-455FAF99F1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90768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38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95DF8-B4B6-4080-BA3C-E493E2D3D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 err="1"/>
              <a:t>Gini</a:t>
            </a:r>
            <a:r>
              <a:rPr lang="nb-NO" dirty="0"/>
              <a:t> i valgkampen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6DFFA0-C60B-4934-9033-0AE2BB2A94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2541" y="1825625"/>
            <a:ext cx="5737260" cy="3720494"/>
          </a:xfrm>
          <a:prstGeom prst="rect">
            <a:avLst/>
          </a:prstGeom>
          <a:noFill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D64131-7872-426C-9B2F-4D3E37872D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0661" y="863600"/>
            <a:ext cx="6281339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8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023A-F5D8-49E8-B974-A6123CA9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Og svaret er…….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635583-53A4-4D1B-95FF-A5B91C6B7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1224465"/>
            <a:ext cx="8595360" cy="563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3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9B03-27C1-4EA7-B078-B6298D171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BNP som mål på levestandard?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A2D34F-AA56-489A-A2B1-090DDB798E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4917" y="1690688"/>
            <a:ext cx="3945963" cy="2515552"/>
          </a:xfrm>
          <a:prstGeom prst="rect">
            <a:avLst/>
          </a:prstGeom>
          <a:noFill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8A2551-8C34-4B19-83EB-42D4A5BDFB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00880" y="1299846"/>
            <a:ext cx="6852920" cy="5397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0C63BD-0D5E-4A82-9CFF-8F9C4EBE1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27" y="4348772"/>
            <a:ext cx="4199953" cy="26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4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E2E2D-2903-4E3E-A597-65DB945B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Disponibel inntekt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33C225C-D600-4E32-B7B8-027F26C55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Disponibel</a:t>
            </a:r>
            <a:r>
              <a:rPr lang="en-US" dirty="0"/>
              <a:t> </a:t>
            </a:r>
            <a:r>
              <a:rPr lang="en-US" dirty="0" err="1"/>
              <a:t>inntekt</a:t>
            </a:r>
            <a:r>
              <a:rPr lang="en-US" dirty="0"/>
              <a:t> = </a:t>
            </a:r>
            <a:r>
              <a:rPr lang="en-US" dirty="0" err="1"/>
              <a:t>lønn</a:t>
            </a:r>
            <a:r>
              <a:rPr lang="en-US" dirty="0"/>
              <a:t>, </a:t>
            </a:r>
            <a:r>
              <a:rPr lang="en-US" dirty="0" err="1"/>
              <a:t>honorar</a:t>
            </a:r>
            <a:r>
              <a:rPr lang="en-US" dirty="0"/>
              <a:t>, </a:t>
            </a:r>
            <a:r>
              <a:rPr lang="en-US" dirty="0" err="1"/>
              <a:t>utbytte</a:t>
            </a:r>
            <a:r>
              <a:rPr lang="en-US" dirty="0"/>
              <a:t>, </a:t>
            </a:r>
            <a:r>
              <a:rPr lang="en-US" dirty="0" err="1"/>
              <a:t>renteinntekter</a:t>
            </a:r>
            <a:r>
              <a:rPr lang="en-US" dirty="0"/>
              <a:t>, </a:t>
            </a:r>
            <a:r>
              <a:rPr lang="en-US" dirty="0" err="1"/>
              <a:t>overføringer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myndighetene</a:t>
            </a:r>
            <a:r>
              <a:rPr lang="en-US" dirty="0"/>
              <a:t>, </a:t>
            </a:r>
            <a:r>
              <a:rPr lang="en-US" dirty="0" err="1"/>
              <a:t>gaver</a:t>
            </a:r>
            <a:r>
              <a:rPr lang="en-US" dirty="0"/>
              <a:t> (mm) – </a:t>
            </a:r>
            <a:r>
              <a:rPr lang="en-US" dirty="0" err="1"/>
              <a:t>overføringer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andre</a:t>
            </a:r>
            <a:r>
              <a:rPr lang="en-US" dirty="0"/>
              <a:t> (for </a:t>
            </a:r>
            <a:r>
              <a:rPr lang="en-US" dirty="0" err="1"/>
              <a:t>eksempel</a:t>
            </a:r>
            <a:r>
              <a:rPr lang="en-US" dirty="0"/>
              <a:t> </a:t>
            </a:r>
            <a:r>
              <a:rPr lang="en-US" dirty="0" err="1"/>
              <a:t>skatt</a:t>
            </a:r>
            <a:r>
              <a:rPr lang="en-US" dirty="0"/>
              <a:t>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F7CFC5-E9BF-4F62-9B68-A68792E1183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15992267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B484D904-5D47-4667-900A-C830C27C9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313" y="232533"/>
            <a:ext cx="9059373" cy="639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oup of people standing on a hill with the sun setting&#10;&#10;Description automatically generated with low confidence">
            <a:extLst>
              <a:ext uri="{FF2B5EF4-FFF2-40B4-BE49-F238E27FC236}">
                <a16:creationId xmlns:a16="http://schemas.microsoft.com/office/drawing/2014/main" id="{E370E73A-EF6E-4119-9446-6AFF39314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9425" y="1825625"/>
            <a:ext cx="2874963" cy="1897063"/>
          </a:xfrm>
          <a:prstGeom prst="rect">
            <a:avLst/>
          </a:prstGeom>
        </p:spPr>
      </p:pic>
      <p:pic>
        <p:nvPicPr>
          <p:cNvPr id="8" name="Picture 7" descr="A person and a child in a kitchen&#10;&#10;Description automatically generated with low confidence">
            <a:extLst>
              <a:ext uri="{FF2B5EF4-FFF2-40B4-BE49-F238E27FC236}">
                <a16:creationId xmlns:a16="http://schemas.microsoft.com/office/drawing/2014/main" id="{94F9AB48-84BC-4BB7-91C5-97F363BE2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5" y="1825625"/>
            <a:ext cx="2765425" cy="1897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DA630-4D32-4B29-B5F9-8D2B837D4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875" y="1825625"/>
            <a:ext cx="2933700" cy="1897063"/>
          </a:xfrm>
          <a:prstGeom prst="rect">
            <a:avLst/>
          </a:prstGeom>
        </p:spPr>
      </p:pic>
      <p:pic>
        <p:nvPicPr>
          <p:cNvPr id="7" name="Picture 6" descr="A teacher teaching a class&#10;&#10;Description automatically generated with low confidence">
            <a:extLst>
              <a:ext uri="{FF2B5EF4-FFF2-40B4-BE49-F238E27FC236}">
                <a16:creationId xmlns:a16="http://schemas.microsoft.com/office/drawing/2014/main" id="{91FBF60F-2344-476E-908D-2E6370950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9425" y="3783013"/>
            <a:ext cx="4605338" cy="2393950"/>
          </a:xfrm>
          <a:prstGeom prst="rect">
            <a:avLst/>
          </a:prstGeom>
        </p:spPr>
      </p:pic>
      <p:pic>
        <p:nvPicPr>
          <p:cNvPr id="5" name="Picture 4" descr="A statue of a person holding a shield and a shield&#10;&#10;Description automatically generated with low confidence">
            <a:extLst>
              <a:ext uri="{FF2B5EF4-FFF2-40B4-BE49-F238E27FC236}">
                <a16:creationId xmlns:a16="http://schemas.microsoft.com/office/drawing/2014/main" id="{047C266F-5085-4146-ACC1-66B32D8D3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0" y="3783013"/>
            <a:ext cx="4029075" cy="2393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3E9239-A016-4BA7-B3D4-C0702F78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Men disponibel inntekt omfatter ikke alt!</a:t>
            </a:r>
          </a:p>
        </p:txBody>
      </p:sp>
    </p:spTree>
    <p:extLst>
      <p:ext uri="{BB962C8B-B14F-4D97-AF65-F5344CB8AC3E}">
        <p14:creationId xmlns:p14="http://schemas.microsoft.com/office/powerpoint/2010/main" val="414725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B7778-7172-4937-924F-6F350DA8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Verdsetting av offentlig produksjon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008A7E-1CE1-4CB3-8E92-CE23422E2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1205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110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7DEA1-9096-4909-8C26-CD791BA89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588" y="607501"/>
            <a:ext cx="8388823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6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080DBF-02D3-4CF9-958A-3DA7F886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42" y="71994"/>
            <a:ext cx="9653958" cy="637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4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62D52-25F3-4518-97A7-18358220E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Lavest inntekt forbruker flest offentlige tjenester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BDBFB-5AC2-4010-8BA4-19C42E5CC6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76585" y="1959722"/>
            <a:ext cx="566645" cy="45331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86C5F-3218-4A4C-AF20-E920184985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Del befolkningen inn i inntektskvartiler (25% i hver gruppe).</a:t>
            </a:r>
          </a:p>
          <a:p>
            <a:r>
              <a:rPr lang="nb-NO" dirty="0"/>
              <a:t>Lavest disponibel inntekt til venstre</a:t>
            </a:r>
          </a:p>
          <a:p>
            <a:r>
              <a:rPr lang="nb-NO" dirty="0"/>
              <a:t>Søyle viser andel av offentlige utgifter til helse og utdanning/barnehage til hver gruppe.</a:t>
            </a:r>
          </a:p>
          <a:p>
            <a:r>
              <a:rPr lang="nb-NO" dirty="0"/>
              <a:t>Summerer til 1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9D9630-8B65-4FB5-9144-AA07DA413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44" y="1788263"/>
            <a:ext cx="5950256" cy="34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6A66-DBCE-4B4E-BC14-2CA31D7E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BNP Fastlands-Norge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9EBB2-7F3B-4E5C-A87C-504A18D2C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Dette omfatter </a:t>
            </a:r>
          </a:p>
          <a:p>
            <a:pPr marL="0" indent="0">
              <a:buNone/>
            </a:pPr>
            <a:r>
              <a:rPr lang="nb-NO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produksjonen fra </a:t>
            </a:r>
          </a:p>
          <a:p>
            <a:pPr marL="0" indent="0">
              <a:buNone/>
            </a:pPr>
            <a:r>
              <a:rPr lang="nb-NO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alle næringer i Norge </a:t>
            </a:r>
          </a:p>
          <a:p>
            <a:pPr marL="0" indent="0">
              <a:buNone/>
            </a:pPr>
            <a:r>
              <a:rPr lang="nb-NO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utenom utvinning av </a:t>
            </a:r>
          </a:p>
          <a:p>
            <a:pPr marL="0" indent="0">
              <a:buNone/>
            </a:pPr>
            <a:r>
              <a:rPr lang="nb-NO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olje og gass, rørtransport</a:t>
            </a:r>
          </a:p>
          <a:p>
            <a:pPr marL="0" indent="0">
              <a:buNone/>
            </a:pPr>
            <a:r>
              <a:rPr lang="nb-NO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og utenriks sjøfart.</a:t>
            </a:r>
          </a:p>
          <a:p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16A73-9847-4F14-8F05-831FC51CB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79" y="1441035"/>
            <a:ext cx="6712295" cy="501675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434519" y="6150076"/>
            <a:ext cx="914400" cy="2956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36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betyr dette for ulikhet målt ved </a:t>
            </a:r>
            <a:r>
              <a:rPr lang="nb-NO" dirty="0" err="1"/>
              <a:t>Gini</a:t>
            </a:r>
            <a:r>
              <a:rPr lang="nb-NO" dirty="0"/>
              <a:t>-koeffisienten?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" y="1634389"/>
            <a:ext cx="8515350" cy="5223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D6AD61-162B-47EE-AD63-479C8C13F097}"/>
              </a:ext>
            </a:extLst>
          </p:cNvPr>
          <p:cNvSpPr txBox="1"/>
          <p:nvPr/>
        </p:nvSpPr>
        <p:spPr>
          <a:xfrm>
            <a:off x="8629650" y="2619375"/>
            <a:ext cx="3313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Gul = inkl. offentlige tjenester</a:t>
            </a:r>
          </a:p>
          <a:p>
            <a:r>
              <a:rPr lang="nb-NO" dirty="0"/>
              <a:t>Mørkeblå = disponibel inntekt</a:t>
            </a:r>
          </a:p>
          <a:p>
            <a:r>
              <a:rPr lang="nb-NO" dirty="0"/>
              <a:t>(se bort fra den lyseblå delen)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A0524-AB2F-4199-B667-2F5602EC4DDB}"/>
              </a:ext>
            </a:extLst>
          </p:cNvPr>
          <p:cNvSpPr txBox="1"/>
          <p:nvPr/>
        </p:nvSpPr>
        <p:spPr>
          <a:xfrm>
            <a:off x="8829675" y="4400550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NB 1. Søylene angir årstall</a:t>
            </a:r>
          </a:p>
          <a:p>
            <a:r>
              <a:rPr lang="nb-NO" dirty="0"/>
              <a:t>NB 2. </a:t>
            </a:r>
            <a:r>
              <a:rPr lang="nb-NO" dirty="0" err="1"/>
              <a:t>Gini</a:t>
            </a:r>
            <a:r>
              <a:rPr lang="nb-NO" dirty="0"/>
              <a:t> i prosent</a:t>
            </a:r>
          </a:p>
        </p:txBody>
      </p:sp>
    </p:spTree>
    <p:extLst>
      <p:ext uri="{BB962C8B-B14F-4D97-AF65-F5344CB8AC3E}">
        <p14:creationId xmlns:p14="http://schemas.microsoft.com/office/powerpoint/2010/main" val="41015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421ED-A880-46FB-B086-CA69DBED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Neste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E8BC-6A56-47F2-80EC-CC3814728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Hvordan skaper vi varig økonomisk vekst?</a:t>
            </a:r>
          </a:p>
          <a:p>
            <a:r>
              <a:rPr lang="nb-NO" dirty="0"/>
              <a:t>Økonomiske systemer</a:t>
            </a:r>
          </a:p>
          <a:p>
            <a:r>
              <a:rPr lang="nb-NO" dirty="0"/>
              <a:t>Markeder.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5205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D44B5-A754-43EB-AD4E-8A51A882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Nominell BNP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060696-B3C5-478A-96EB-27E2E1726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b-NO" dirty="0" smtClean="0"/>
                  <a:t>«Markedsverdi» eller «løpende priser i nasjonal valuta».</a:t>
                </a:r>
              </a:p>
              <a:p>
                <a:endParaRPr lang="nb-NO" dirty="0"/>
              </a:p>
              <a:p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𝑁𝑜𝑚𝑖𝑛𝑒𝑙𝑙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𝐵𝑁𝑃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nb-NO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nb-NO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nb-NO" dirty="0"/>
                  <a:t>+…….+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nb-NO" dirty="0"/>
              </a:p>
              <a:p>
                <a:endParaRPr lang="nb-NO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nb-NO" dirty="0"/>
                  <a:t> = </a:t>
                </a:r>
                <a:r>
                  <a:rPr lang="nb-NO" dirty="0"/>
                  <a:t>m</a:t>
                </a:r>
                <a:r>
                  <a:rPr lang="nb-NO" dirty="0" smtClean="0"/>
                  <a:t>arkedspris </a:t>
                </a:r>
                <a:r>
                  <a:rPr lang="nb-NO" dirty="0"/>
                  <a:t>på vare/tjeneste i</a:t>
                </a:r>
                <a:r>
                  <a:rPr lang="nb-NO" dirty="0" smtClean="0"/>
                  <a:t>, målt i NOK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nb-NO" dirty="0"/>
                  <a:t> = </a:t>
                </a:r>
                <a:r>
                  <a:rPr lang="nb-NO" dirty="0" smtClean="0"/>
                  <a:t>produsert</a:t>
                </a:r>
                <a:r>
                  <a:rPr lang="nb-NO" dirty="0" smtClean="0"/>
                  <a:t> </a:t>
                </a:r>
                <a:r>
                  <a:rPr lang="nb-NO" dirty="0"/>
                  <a:t>mengde, </a:t>
                </a:r>
                <a:endParaRPr lang="nb-NO" dirty="0" smtClean="0"/>
              </a:p>
              <a:p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nb-NO" dirty="0" smtClean="0"/>
                  <a:t> = </a:t>
                </a:r>
                <a:r>
                  <a:rPr lang="nb-NO" dirty="0"/>
                  <a:t>antall varer/tjenester.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060696-B3C5-478A-96EB-27E2E1726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94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6D04A-40E2-4CBA-8DF5-46E72149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skyldes økningen?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B667B-B86F-4159-BE45-759BF181F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89F0E-2198-4E43-B059-42C4A0750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655" y="1579191"/>
            <a:ext cx="6728633" cy="502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4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5 minutter om måling og </a:t>
            </a:r>
            <a:r>
              <a:rPr lang="nb-NO" dirty="0" err="1" smtClean="0"/>
              <a:t>målenivå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8039911" cy="4432503"/>
          </a:xfrm>
        </p:spPr>
        <p:txBody>
          <a:bodyPr>
            <a:normAutofit fontScale="92500" lnSpcReduction="20000"/>
          </a:bodyPr>
          <a:lstStyle/>
          <a:p>
            <a:r>
              <a:rPr lang="nb-NO" dirty="0" smtClean="0"/>
              <a:t>Nominalnivå – klassifisering eller medlemskap, f.eks. kjønn, bostedskommune</a:t>
            </a:r>
          </a:p>
          <a:p>
            <a:r>
              <a:rPr lang="nb-NO" dirty="0" smtClean="0"/>
              <a:t>Ordinalnivå – som nominal, men kan rangeres, f.eks. Spørreundersøkelse med verdi 1 (</a:t>
            </a:r>
            <a:r>
              <a:rPr lang="nb-NO" dirty="0"/>
              <a:t>totalt </a:t>
            </a:r>
            <a:r>
              <a:rPr lang="nb-NO" dirty="0" smtClean="0"/>
              <a:t>misfornøyd)  til 5 (</a:t>
            </a:r>
            <a:r>
              <a:rPr lang="nb-NO" dirty="0"/>
              <a:t>totalt </a:t>
            </a:r>
            <a:r>
              <a:rPr lang="nb-NO" dirty="0" smtClean="0"/>
              <a:t>fornøyd) </a:t>
            </a:r>
          </a:p>
          <a:p>
            <a:r>
              <a:rPr lang="nb-NO" dirty="0" smtClean="0"/>
              <a:t>Intervallnivå – som ordinal, men </a:t>
            </a:r>
            <a:r>
              <a:rPr lang="nb-NO" dirty="0" smtClean="0">
                <a:solidFill>
                  <a:srgbClr val="FF0000"/>
                </a:solidFill>
              </a:rPr>
              <a:t>avstand</a:t>
            </a:r>
            <a:r>
              <a:rPr lang="nb-NO" dirty="0" smtClean="0"/>
              <a:t> mellom verdiene kan måles, f.eks. temperatur i celsius, årstall målt fra et vilkårlig tidspunkt (Kristi fødselsår)</a:t>
            </a:r>
          </a:p>
          <a:p>
            <a:r>
              <a:rPr lang="nb-NO" dirty="0" smtClean="0"/>
              <a:t>Skalanivå (rationivå, forholdstallsnivå) – som intervallnivå men med et </a:t>
            </a:r>
            <a:r>
              <a:rPr lang="nb-NO" dirty="0" smtClean="0">
                <a:solidFill>
                  <a:srgbClr val="FF0000"/>
                </a:solidFill>
              </a:rPr>
              <a:t>absolutt nullpunkt</a:t>
            </a:r>
            <a:r>
              <a:rPr lang="nb-NO" dirty="0" smtClean="0"/>
              <a:t>. Kan rangere og måle avstand og beregne forholdstall. </a:t>
            </a:r>
            <a:r>
              <a:rPr lang="nb-NO" dirty="0" err="1" smtClean="0"/>
              <a:t>F.eks</a:t>
            </a:r>
            <a:r>
              <a:rPr lang="nb-NO" dirty="0" smtClean="0"/>
              <a:t> temperatur målt i Kelvin, lengde, vekt, varighet, antall innbyggere og……..</a:t>
            </a:r>
            <a:endParaRPr lang="nb-NO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27268" y="1825625"/>
            <a:ext cx="2326532" cy="4351338"/>
          </a:xfrm>
        </p:spPr>
        <p:txBody>
          <a:bodyPr>
            <a:normAutofit fontScale="92500" lnSpcReduction="20000"/>
          </a:bodyPr>
          <a:lstStyle/>
          <a:p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endParaRPr lang="nb-NO" sz="1900" dirty="0" smtClean="0"/>
          </a:p>
          <a:p>
            <a:endParaRPr lang="nb-NO" sz="1900" dirty="0" smtClean="0"/>
          </a:p>
          <a:p>
            <a:pPr marL="0" indent="0">
              <a:buNone/>
            </a:pPr>
            <a:r>
              <a:rPr lang="nb-NO" sz="1900" dirty="0" smtClean="0"/>
              <a:t>Økende grad av informasjon</a:t>
            </a:r>
            <a:endParaRPr lang="nb-NO" sz="1900" dirty="0"/>
          </a:p>
        </p:txBody>
      </p:sp>
      <p:sp>
        <p:nvSpPr>
          <p:cNvPr id="5" name="Down Arrow 4"/>
          <p:cNvSpPr/>
          <p:nvPr/>
        </p:nvSpPr>
        <p:spPr>
          <a:xfrm>
            <a:off x="9494194" y="1755539"/>
            <a:ext cx="484632" cy="3352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xtBox 5"/>
          <p:cNvSpPr txBox="1"/>
          <p:nvPr/>
        </p:nvSpPr>
        <p:spPr>
          <a:xfrm>
            <a:off x="5570706" y="6096000"/>
            <a:ext cx="6288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Absolutt nullpunkt – 0 representerer fraværet av fenomenet.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367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Point Star 1"/>
          <p:cNvSpPr/>
          <p:nvPr/>
        </p:nvSpPr>
        <p:spPr>
          <a:xfrm>
            <a:off x="1770433" y="577174"/>
            <a:ext cx="7120647" cy="579768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600" dirty="0" smtClean="0"/>
              <a:t>BNP</a:t>
            </a:r>
            <a:endParaRPr lang="nb-NO" sz="9600" dirty="0"/>
          </a:p>
        </p:txBody>
      </p:sp>
    </p:spTree>
    <p:extLst>
      <p:ext uri="{BB962C8B-B14F-4D97-AF65-F5344CB8AC3E}">
        <p14:creationId xmlns:p14="http://schemas.microsoft.com/office/powerpoint/2010/main" val="28242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Implikasjoner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665826"/>
            <a:ext cx="3286328" cy="4486275"/>
          </a:xfrm>
        </p:spPr>
        <p:txBody>
          <a:bodyPr>
            <a:normAutofit lnSpcReduction="10000"/>
          </a:bodyPr>
          <a:lstStyle/>
          <a:p>
            <a:r>
              <a:rPr lang="nb-NO" dirty="0" smtClean="0"/>
              <a:t>BNP kan ikke være negativ, og 0 er et absolutt nullpunkt.</a:t>
            </a:r>
          </a:p>
          <a:p>
            <a:r>
              <a:rPr lang="nb-NO" dirty="0" smtClean="0"/>
              <a:t>Vi kan dele 2000 NOK på 1000 NOK.</a:t>
            </a:r>
          </a:p>
          <a:p>
            <a:r>
              <a:rPr lang="nb-NO" dirty="0" smtClean="0"/>
              <a:t>Vi kan dele BNP på pris, valutakurs, antall innbyggere…….</a:t>
            </a:r>
          </a:p>
          <a:p>
            <a:endParaRPr lang="nb-NO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1804" y="1614791"/>
            <a:ext cx="7131996" cy="4562172"/>
          </a:xfrm>
        </p:spPr>
        <p:txBody>
          <a:bodyPr>
            <a:normAutofit lnSpcReduction="10000"/>
          </a:bodyPr>
          <a:lstStyle/>
          <a:p>
            <a:r>
              <a:rPr lang="nb-NO" dirty="0" smtClean="0"/>
              <a:t>Vi kan skiller ut årsaker til endringer i BNP</a:t>
            </a:r>
            <a:endParaRPr lang="nb-NO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781925"/>
              </p:ext>
            </p:extLst>
          </p:nvPr>
        </p:nvGraphicFramePr>
        <p:xfrm>
          <a:off x="4124526" y="2178993"/>
          <a:ext cx="7671883" cy="3459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29">
                  <a:extLst>
                    <a:ext uri="{9D8B030D-6E8A-4147-A177-3AD203B41FA5}">
                      <a16:colId xmlns:a16="http://schemas.microsoft.com/office/drawing/2014/main" val="1781838720"/>
                    </a:ext>
                  </a:extLst>
                </a:gridCol>
                <a:gridCol w="1490647">
                  <a:extLst>
                    <a:ext uri="{9D8B030D-6E8A-4147-A177-3AD203B41FA5}">
                      <a16:colId xmlns:a16="http://schemas.microsoft.com/office/drawing/2014/main" val="3236257437"/>
                    </a:ext>
                  </a:extLst>
                </a:gridCol>
                <a:gridCol w="779141">
                  <a:extLst>
                    <a:ext uri="{9D8B030D-6E8A-4147-A177-3AD203B41FA5}">
                      <a16:colId xmlns:a16="http://schemas.microsoft.com/office/drawing/2014/main" val="1355493592"/>
                    </a:ext>
                  </a:extLst>
                </a:gridCol>
                <a:gridCol w="1050587">
                  <a:extLst>
                    <a:ext uri="{9D8B030D-6E8A-4147-A177-3AD203B41FA5}">
                      <a16:colId xmlns:a16="http://schemas.microsoft.com/office/drawing/2014/main" val="3150078819"/>
                    </a:ext>
                  </a:extLst>
                </a:gridCol>
                <a:gridCol w="1251625">
                  <a:extLst>
                    <a:ext uri="{9D8B030D-6E8A-4147-A177-3AD203B41FA5}">
                      <a16:colId xmlns:a16="http://schemas.microsoft.com/office/drawing/2014/main" val="992709233"/>
                    </a:ext>
                  </a:extLst>
                </a:gridCol>
                <a:gridCol w="1044102">
                  <a:extLst>
                    <a:ext uri="{9D8B030D-6E8A-4147-A177-3AD203B41FA5}">
                      <a16:colId xmlns:a16="http://schemas.microsoft.com/office/drawing/2014/main" val="3331291304"/>
                    </a:ext>
                  </a:extLst>
                </a:gridCol>
                <a:gridCol w="1284052">
                  <a:extLst>
                    <a:ext uri="{9D8B030D-6E8A-4147-A177-3AD203B41FA5}">
                      <a16:colId xmlns:a16="http://schemas.microsoft.com/office/drawing/2014/main" val="1072396347"/>
                    </a:ext>
                  </a:extLst>
                </a:gridCol>
              </a:tblGrid>
              <a:tr h="662439">
                <a:tc>
                  <a:txBody>
                    <a:bodyPr/>
                    <a:lstStyle/>
                    <a:p>
                      <a:r>
                        <a:rPr lang="nb-NO" dirty="0" smtClean="0"/>
                        <a:t>År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Produksjon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Pris (kr)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BNP (</a:t>
                      </a:r>
                      <a:r>
                        <a:rPr lang="nb-NO" dirty="0" err="1" smtClean="0"/>
                        <a:t>nom</a:t>
                      </a:r>
                      <a:r>
                        <a:rPr lang="nb-NO" dirty="0" smtClean="0"/>
                        <a:t>)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Vekstrate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BNP (reelt, 2010 priser)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Vekstrate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150171"/>
                  </a:ext>
                </a:extLst>
              </a:tr>
              <a:tr h="378537">
                <a:tc>
                  <a:txBody>
                    <a:bodyPr/>
                    <a:lstStyle/>
                    <a:p>
                      <a:r>
                        <a:rPr lang="nb-NO" dirty="0" smtClean="0"/>
                        <a:t>2010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10 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100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100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5991"/>
                  </a:ext>
                </a:extLst>
              </a:tr>
              <a:tr h="378537">
                <a:tc>
                  <a:txBody>
                    <a:bodyPr/>
                    <a:lstStyle/>
                    <a:p>
                      <a:r>
                        <a:rPr lang="nb-NO" dirty="0" smtClean="0"/>
                        <a:t>2011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11 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165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150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120516"/>
                  </a:ext>
                </a:extLst>
              </a:tr>
              <a:tr h="378537">
                <a:tc>
                  <a:txBody>
                    <a:bodyPr/>
                    <a:lstStyle/>
                    <a:p>
                      <a:r>
                        <a:rPr lang="nb-NO" dirty="0" smtClean="0"/>
                        <a:t>2012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11,50 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264,50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230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81787"/>
                  </a:ext>
                </a:extLst>
              </a:tr>
              <a:tr h="378537">
                <a:tc>
                  <a:txBody>
                    <a:bodyPr/>
                    <a:lstStyle/>
                    <a:p>
                      <a:r>
                        <a:rPr lang="nb-NO" dirty="0" smtClean="0"/>
                        <a:t>2013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22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12,10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266,20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220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406294"/>
                  </a:ext>
                </a:extLst>
              </a:tr>
              <a:tr h="378537">
                <a:tc>
                  <a:txBody>
                    <a:bodyPr/>
                    <a:lstStyle/>
                    <a:p>
                      <a:r>
                        <a:rPr lang="nb-NO" dirty="0" smtClean="0"/>
                        <a:t>2014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12,30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307,50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250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130709"/>
                  </a:ext>
                </a:extLst>
              </a:tr>
              <a:tr h="378537">
                <a:tc>
                  <a:txBody>
                    <a:bodyPr/>
                    <a:lstStyle/>
                    <a:p>
                      <a:r>
                        <a:rPr lang="nb-NO" dirty="0" smtClean="0"/>
                        <a:t>2015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12,50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312,5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250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29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47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AA2F-C5D9-4B71-AC26-CB4C03A6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Sammenlikning over tid - Reelt BNP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1BD1AA-0A51-48EA-B867-0C063C0EE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2217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314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ys med mønster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T PowerPoint bokmål.potx" id="{EADD4404-A47A-4AC3-B5A9-49F0715B15A4}" vid="{85BAD49A-8357-45C0-A36E-A755C9F794CB}"/>
    </a:ext>
  </a:extLst>
</a:theme>
</file>

<file path=ppt/theme/theme2.xml><?xml version="1.0" encoding="utf-8"?>
<a:theme xmlns:a="http://schemas.openxmlformats.org/drawingml/2006/main" name="Lys uten mønster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T PowerPoint bokmål.potx" id="{EADD4404-A47A-4AC3-B5A9-49F0715B15A4}" vid="{EEA90934-389D-4B81-A1D9-645F8A619D99}"/>
    </a:ext>
  </a:extLst>
</a:theme>
</file>

<file path=ppt/theme/theme3.xml><?xml version="1.0" encoding="utf-8"?>
<a:theme xmlns:a="http://schemas.openxmlformats.org/drawingml/2006/main" name="Mørk med mønster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T PowerPoint bokmål.potx" id="{EADD4404-A47A-4AC3-B5A9-49F0715B15A4}" vid="{DE14CD14-3CD4-4134-8C2C-D16B8AF28894}"/>
    </a:ext>
  </a:extLst>
</a:theme>
</file>

<file path=ppt/theme/theme4.xml><?xml version="1.0" encoding="utf-8"?>
<a:theme xmlns:a="http://schemas.openxmlformats.org/drawingml/2006/main" name="Mørk uten mønster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T PowerPoint bokmål.potx" id="{EADD4404-A47A-4AC3-B5A9-49F0715B15A4}" vid="{4A84149A-1A83-4246-BA91-369DCE31AF2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42E147C493CE4AA5A23A5264E9D62A" ma:contentTypeVersion="22" ma:contentTypeDescription="Create a new document." ma:contentTypeScope="" ma:versionID="2bd039c23542757ce3df9bc820821c91">
  <xsd:schema xmlns:xsd="http://www.w3.org/2001/XMLSchema" xmlns:xs="http://www.w3.org/2001/XMLSchema" xmlns:p="http://schemas.microsoft.com/office/2006/metadata/properties" xmlns:ns3="5d7dd9b0-5ef0-4db8-b620-ecd60d112a7b" xmlns:ns4="88294798-f355-4c52-b11f-13f5217b3f79" targetNamespace="http://schemas.microsoft.com/office/2006/metadata/properties" ma:root="true" ma:fieldsID="ae0e37d87dc84f049a88b152cb1e290f" ns3:_="" ns4:_="">
    <xsd:import namespace="5d7dd9b0-5ef0-4db8-b620-ecd60d112a7b"/>
    <xsd:import namespace="88294798-f355-4c52-b11f-13f5217b3f7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NotebookType" minOccurs="0"/>
                <xsd:element ref="ns4:FolderType" minOccurs="0"/>
                <xsd:element ref="ns4:Owner" minOccurs="0"/>
                <xsd:element ref="ns4:DefaultSectionNames" minOccurs="0"/>
                <xsd:element ref="ns4:AppVersion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7dd9b0-5ef0-4db8-b620-ecd60d112a7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294798-f355-4c52-b11f-13f5217b3f79" elementFormDefault="qualified">
    <xsd:import namespace="http://schemas.microsoft.com/office/2006/documentManagement/types"/>
    <xsd:import namespace="http://schemas.microsoft.com/office/infopath/2007/PartnerControls"/>
    <xsd:element name="NotebookType" ma:index="11" nillable="true" ma:displayName="Notebook Type" ma:internalName="NotebookType">
      <xsd:simpleType>
        <xsd:restriction base="dms:Text"/>
      </xsd:simpleType>
    </xsd:element>
    <xsd:element name="FolderType" ma:index="12" nillable="true" ma:displayName="Folder Type" ma:internalName="FolderType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4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AppVersion" ma:index="15" nillable="true" ma:displayName="App Version" ma:internalName="AppVersion">
      <xsd:simpleType>
        <xsd:restriction base="dms:Text"/>
      </xsd:simpleType>
    </xsd:element>
    <xsd:element name="Teachers" ma:index="16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7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8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19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0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1" nillable="true" ma:displayName="Self_Registration_Enabled" ma:internalName="Self_Registration_Enabled">
      <xsd:simpleType>
        <xsd:restriction base="dms:Boolean"/>
      </xsd:simpleType>
    </xsd:element>
    <xsd:element name="MediaServiceMetadata" ma:index="2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2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25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26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88294798-f355-4c52-b11f-13f5217b3f79">
      <UserInfo>
        <DisplayName/>
        <AccountId xsi:nil="true"/>
        <AccountType/>
      </UserInfo>
    </Owner>
    <Students xmlns="88294798-f355-4c52-b11f-13f5217b3f79">
      <UserInfo>
        <DisplayName/>
        <AccountId xsi:nil="true"/>
        <AccountType/>
      </UserInfo>
    </Students>
    <DefaultSectionNames xmlns="88294798-f355-4c52-b11f-13f5217b3f79" xsi:nil="true"/>
    <NotebookType xmlns="88294798-f355-4c52-b11f-13f5217b3f79" xsi:nil="true"/>
    <FolderType xmlns="88294798-f355-4c52-b11f-13f5217b3f79" xsi:nil="true"/>
    <Teachers xmlns="88294798-f355-4c52-b11f-13f5217b3f79">
      <UserInfo>
        <DisplayName/>
        <AccountId xsi:nil="true"/>
        <AccountType/>
      </UserInfo>
    </Teachers>
    <AppVersion xmlns="88294798-f355-4c52-b11f-13f5217b3f79" xsi:nil="true"/>
    <Invited_Students xmlns="88294798-f355-4c52-b11f-13f5217b3f79" xsi:nil="true"/>
    <Self_Registration_Enabled xmlns="88294798-f355-4c52-b11f-13f5217b3f79" xsi:nil="true"/>
    <Invited_Teachers xmlns="88294798-f355-4c52-b11f-13f5217b3f79" xsi:nil="true"/>
    <Student_Groups xmlns="88294798-f355-4c52-b11f-13f5217b3f79">
      <UserInfo>
        <DisplayName/>
        <AccountId xsi:nil="true"/>
        <AccountType/>
      </UserInfo>
    </Student_Group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0FD244-6CE7-4E1F-9D55-6DDB3B57B6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7dd9b0-5ef0-4db8-b620-ecd60d112a7b"/>
    <ds:schemaRef ds:uri="88294798-f355-4c52-b11f-13f5217b3f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B8CE85-5F1D-42BF-8415-06CA0A4ECE67}">
  <ds:schemaRefs>
    <ds:schemaRef ds:uri="http://purl.org/dc/elements/1.1/"/>
    <ds:schemaRef ds:uri="http://schemas.microsoft.com/office/2006/metadata/properties"/>
    <ds:schemaRef ds:uri="5d7dd9b0-5ef0-4db8-b620-ecd60d112a7b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88294798-f355-4c52-b11f-13f5217b3f7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012518E-665B-4845-8B5B-0C9337B7809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UiT PowerPoint bokmål</Template>
  <TotalTime>6848</TotalTime>
  <Words>1020</Words>
  <Application>Microsoft Office PowerPoint</Application>
  <PresentationFormat>Widescreen</PresentationFormat>
  <Paragraphs>202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Cambria Math</vt:lpstr>
      <vt:lpstr>Open Sans</vt:lpstr>
      <vt:lpstr>Lys med mønster</vt:lpstr>
      <vt:lpstr>Lys uten mønster</vt:lpstr>
      <vt:lpstr>Mørk med mønster</vt:lpstr>
      <vt:lpstr>Mørk uten mønster</vt:lpstr>
      <vt:lpstr>SOK-1004 Forelesning 5</vt:lpstr>
      <vt:lpstr>Bruttonasjonalprodukt</vt:lpstr>
      <vt:lpstr>BNP Fastlands-Norge</vt:lpstr>
      <vt:lpstr>Nominell BNP</vt:lpstr>
      <vt:lpstr>Hva skyldes økningen?</vt:lpstr>
      <vt:lpstr>5 minutter om måling og målenivå</vt:lpstr>
      <vt:lpstr>PowerPoint Presentation</vt:lpstr>
      <vt:lpstr>Implikasjoner</vt:lpstr>
      <vt:lpstr>Sammenlikning over tid - Reelt BNP</vt:lpstr>
      <vt:lpstr>PowerPoint Presentation</vt:lpstr>
      <vt:lpstr>Vekst i BNP</vt:lpstr>
      <vt:lpstr>Nominell og reell vekst</vt:lpstr>
      <vt:lpstr>PowerPoint Presentation</vt:lpstr>
      <vt:lpstr>Internasjonale priser - Kjøpekraftsparitet</vt:lpstr>
      <vt:lpstr>Reelt BNP per innbygger over tid</vt:lpstr>
      <vt:lpstr>Inntektsfordelingen – måling av ulikhet</vt:lpstr>
      <vt:lpstr>Inntektsfordelingen – måling av ulikhet</vt:lpstr>
      <vt:lpstr>Inntektsfordelingen i Norge i 2014</vt:lpstr>
      <vt:lpstr>Lorenz-kurver og Gini-koeffisienten</vt:lpstr>
      <vt:lpstr>Gini i valgkampen</vt:lpstr>
      <vt:lpstr>Og svaret er…….</vt:lpstr>
      <vt:lpstr>BNP som mål på levestandard?</vt:lpstr>
      <vt:lpstr>Disponibel inntekt</vt:lpstr>
      <vt:lpstr>PowerPoint Presentation</vt:lpstr>
      <vt:lpstr>Men disponibel inntekt omfatter ikke alt!</vt:lpstr>
      <vt:lpstr>Verdsetting av offentlig produksjon</vt:lpstr>
      <vt:lpstr>PowerPoint Presentation</vt:lpstr>
      <vt:lpstr>PowerPoint Presentation</vt:lpstr>
      <vt:lpstr>Lavest inntekt forbruker flest offentlige tjenester</vt:lpstr>
      <vt:lpstr>Hva betyr dette for ulikhet målt ved Gini-koeffisienten?</vt:lpstr>
      <vt:lpstr>Neste gang</vt:lpstr>
    </vt:vector>
  </TitlesOfParts>
  <Company>UiT Norges arktiske universitet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Derek John Clark</dc:creator>
  <cp:lastModifiedBy>Derek John Clark</cp:lastModifiedBy>
  <cp:revision>34</cp:revision>
  <dcterms:created xsi:type="dcterms:W3CDTF">2021-09-01T11:40:28Z</dcterms:created>
  <dcterms:modified xsi:type="dcterms:W3CDTF">2021-09-06T11:30:06Z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0x0101008742E147C493CE4AA5A23A5264E9D62A</vt:lpwstr>
  </property>
</Properties>
</file>